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60" r:id="rId7"/>
    <p:sldId id="262" r:id="rId8"/>
    <p:sldId id="263" r:id="rId9"/>
    <p:sldId id="269" r:id="rId10"/>
    <p:sldId id="266" r:id="rId11"/>
    <p:sldId id="261" r:id="rId12"/>
    <p:sldId id="265" r:id="rId13"/>
    <p:sldId id="270" r:id="rId14"/>
    <p:sldId id="272" r:id="rId15"/>
    <p:sldId id="278" r:id="rId16"/>
    <p:sldId id="279" r:id="rId17"/>
    <p:sldId id="281" r:id="rId18"/>
    <p:sldId id="282" r:id="rId19"/>
    <p:sldId id="284" r:id="rId20"/>
    <p:sldId id="271" r:id="rId21"/>
    <p:sldId id="273" r:id="rId22"/>
  </p:sldIdLst>
  <p:sldSz cx="12192000" cy="6858000"/>
  <p:notesSz cx="7103745" cy="10234295"/>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3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9" d="100"/>
          <a:sy n="109" d="100"/>
        </p:scale>
        <p:origin x="80"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50.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大家好，我是人智学院</a:t>
            </a:r>
            <a:r>
              <a:rPr lang="en-US" altLang="zh-CN"/>
              <a:t>22</a:t>
            </a:r>
            <a:r>
              <a:rPr lang="zh-CN" altLang="en-US"/>
              <a:t>级的张恒硕，今天由我为大家讲解我对一篇论文的理解。</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文中采用的是粒子群优化算法改进方法中的社会学习粒子群优化算法，其</a:t>
            </a:r>
            <a:r>
              <a:rPr lang="zh-CN" altLang="en-US">
                <a:sym typeface="+mn-ea"/>
              </a:rPr>
              <a:t>对大规模单目标</a:t>
            </a:r>
            <a:r>
              <a:rPr lang="zh-CN" altLang="en-US">
                <a:sym typeface="+mn-ea"/>
              </a:rPr>
              <a:t>高维优化问题</a:t>
            </a:r>
            <a:r>
              <a:rPr lang="zh-CN" altLang="en-US">
                <a:sym typeface="+mn-ea"/>
              </a:rPr>
              <a:t>表现出良好性能。如下给出了粒子的位移更新公式和速度更新公式，前者由参数学习概率</a:t>
            </a:r>
            <a:r>
              <a:rPr lang="en-US" altLang="zh-CN">
                <a:sym typeface="+mn-ea"/>
              </a:rPr>
              <a:t>Pr</a:t>
            </a:r>
            <a:r>
              <a:rPr lang="zh-CN" altLang="en-US">
                <a:sym typeface="+mn-ea"/>
              </a:rPr>
              <a:t>来控制是否更新位移，后者则分为三个部分，分别是优质解学习，其向该维的优秀粒子学习；社会学习，其向所有粒子的位置均值学习，具有参数社会影响因子epsilon；以及自身方向，其保持自身惯性，延续上次的速度。三者各自有一个</a:t>
            </a:r>
            <a:r>
              <a:rPr lang="en-US" altLang="zh-CN">
                <a:sym typeface="+mn-ea"/>
              </a:rPr>
              <a:t>0-1</a:t>
            </a:r>
            <a:r>
              <a:rPr lang="zh-CN" altLang="en-US">
                <a:sym typeface="+mn-ea"/>
              </a:rPr>
              <a:t>之间的随机参数作为系数。与基本的粒子群优化算法相比，本算法保留了向全局</a:t>
            </a:r>
            <a:r>
              <a:rPr lang="en-US" altLang="zh-CN">
                <a:sym typeface="+mn-ea"/>
              </a:rPr>
              <a:t>/</a:t>
            </a:r>
            <a:r>
              <a:rPr lang="zh-CN" altLang="en-US">
                <a:sym typeface="+mn-ea"/>
              </a:rPr>
              <a:t>区域最优</a:t>
            </a:r>
            <a:r>
              <a:rPr lang="en-US" altLang="zh-CN">
                <a:sym typeface="+mn-ea"/>
              </a:rPr>
              <a:t>gbest</a:t>
            </a:r>
            <a:r>
              <a:rPr lang="zh-CN" altLang="en-US">
                <a:sym typeface="+mn-ea"/>
              </a:rPr>
              <a:t>学习的机制，而不再向自身最优</a:t>
            </a:r>
            <a:r>
              <a:rPr lang="en-US" altLang="zh-CN">
                <a:sym typeface="+mn-ea"/>
              </a:rPr>
              <a:t>pbest</a:t>
            </a:r>
            <a:r>
              <a:rPr lang="zh-CN" altLang="en-US">
                <a:sym typeface="+mn-ea"/>
              </a:rPr>
              <a:t>学习，转而学习大家的位移均值。</a:t>
            </a:r>
            <a:endParaRPr lang="zh-CN" altLang="en-US">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最后是最重要的GCS辅助粒子群优化算法的实现与测试。</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本算法的流程图如下，其主要分为代理辅助进化算法和网格分类的轻量级代理两部分。前者是算法的主体，后者用于前者算法中的适应值评估计算。下面对算法进行细致理解。</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首先初始化一个解集合</a:t>
            </a:r>
            <a:r>
              <a:rPr lang="en-US" altLang="zh-CN"/>
              <a:t>DB</a:t>
            </a:r>
            <a:r>
              <a:rPr lang="zh-CN" altLang="en-US"/>
              <a:t>，评估初始适应值</a:t>
            </a:r>
            <a:r>
              <a:rPr lang="en-US" altLang="zh-CN"/>
              <a:t>FE</a:t>
            </a:r>
            <a:r>
              <a:rPr lang="zh-CN" altLang="en-US"/>
              <a:t>，对应前两行。在适应值小于最优适应值的情况下，进入循环，对应第三行。首先计算解对应的网格位置，对应第四行，我们可以回顾一下前面提到的确定方法。其后带入网格位置数据训练网格分类代理，反馈出解的不同维度所属网格的集合，对应第五行。然后第六行保留可能是最优解的占优解</a:t>
            </a:r>
            <a:r>
              <a:rPr lang="en-US" altLang="zh-CN"/>
              <a:t>GF</a:t>
            </a:r>
            <a:r>
              <a:rPr lang="zh-CN" altLang="en-US"/>
              <a:t>。之后第七、八行选取</a:t>
            </a:r>
            <a:r>
              <a:rPr lang="en-US" altLang="zh-CN">
                <a:solidFill>
                  <a:srgbClr val="3E3321"/>
                </a:solidFill>
                <a:latin typeface="微软雅黑" panose="020B0503020204020204" charset="-122"/>
                <a:ea typeface="微软雅黑" panose="020B0503020204020204" charset="-122"/>
                <a:sym typeface="+mn-lt"/>
              </a:rPr>
              <a:t>DB</a:t>
            </a:r>
            <a:r>
              <a:rPr lang="zh-CN" altLang="en-US">
                <a:solidFill>
                  <a:srgbClr val="3E3321"/>
                </a:solidFill>
                <a:latin typeface="微软雅黑" panose="020B0503020204020204" charset="-122"/>
                <a:ea typeface="微软雅黑" panose="020B0503020204020204" charset="-122"/>
                <a:sym typeface="+mn-lt"/>
              </a:rPr>
              <a:t>中</a:t>
            </a:r>
            <a:r>
              <a:rPr lang="en-US" altLang="zh-CN">
                <a:solidFill>
                  <a:srgbClr val="3E3321"/>
                </a:solidFill>
                <a:latin typeface="微软雅黑" panose="020B0503020204020204" charset="-122"/>
                <a:ea typeface="微软雅黑" panose="020B0503020204020204" charset="-122"/>
                <a:sym typeface="+mn-lt"/>
              </a:rPr>
              <a:t>N</a:t>
            </a:r>
            <a:r>
              <a:rPr lang="zh-CN" altLang="en-US">
                <a:solidFill>
                  <a:srgbClr val="3E3321"/>
                </a:solidFill>
                <a:latin typeface="微软雅黑" panose="020B0503020204020204" charset="-122"/>
                <a:ea typeface="微软雅黑" panose="020B0503020204020204" charset="-122"/>
                <a:sym typeface="+mn-lt"/>
              </a:rPr>
              <a:t>个解进行社会学习粒子群优化算法，我们来看其具体流程。</a:t>
            </a:r>
            <a:endParaRPr lang="zh-CN" altLang="en-US">
              <a:solidFill>
                <a:srgbClr val="3E3321"/>
              </a:solidFill>
              <a:latin typeface="微软雅黑" panose="020B0503020204020204" charset="-122"/>
              <a:ea typeface="微软雅黑" panose="020B0503020204020204" charset="-122"/>
              <a:sym typeface="+mn-lt"/>
            </a:endParaRPr>
          </a:p>
          <a:p>
            <a:r>
              <a:rPr lang="zh-CN" altLang="en-US"/>
              <a:t>之后我们回到主体算法。需要把社会学习粒子群优化算法中的部分解放回到解集合</a:t>
            </a:r>
            <a:r>
              <a:rPr lang="en-US" altLang="zh-CN"/>
              <a:t>DB</a:t>
            </a:r>
            <a:r>
              <a:rPr lang="zh-CN" altLang="en-US"/>
              <a:t>中，并更新适应值，这就需要保证放回的解的多样性和最优性，以确保帕累托面的形成，这对应第九到十一行。我们来看具体的过程。</a:t>
            </a:r>
            <a:endParaRPr lang="zh-CN" altLang="en-US"/>
          </a:p>
          <a:p>
            <a:r>
              <a:rPr lang="zh-CN" altLang="en-US"/>
              <a:t>我们再次回到主体算法，之后就是退出循环并输出DB中的帕累托占优解。</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前面提到了社会学习粒子群进化算法的实现方式，在这里为避免延续自身惯性带来的损失，在速度更新公式中省去了粒子上次速度的惯性项。在评估两个解的优劣时，有两个参考性质，第一个是网格排名</a:t>
            </a:r>
            <a:r>
              <a:rPr lang="en-US" altLang="zh-CN"/>
              <a:t>GR</a:t>
            </a:r>
            <a:r>
              <a:rPr lang="zh-CN" altLang="en-US"/>
              <a:t>，可以理解为解的各维度网格位置序数和，该值较小意味着较好的收敛性。</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其后第二个参考性质是邻居拥挤指数</a:t>
            </a:r>
            <a:r>
              <a:rPr lang="en-US" altLang="zh-CN"/>
              <a:t>NCI</a:t>
            </a:r>
            <a:r>
              <a:rPr lang="zh-CN" altLang="en-US"/>
              <a:t>。为计算该值，首先要明确两个解的网格值得计算方法，就是二解各维度网格位置序数差的绝对值和，直观理解为二者在高纬度空间的曼哈顿距离。</a:t>
            </a:r>
            <a:r>
              <a:rPr lang="zh-CN" altLang="en-US">
                <a:latin typeface="Cambria Math" panose="02040503050406030204" charset="0"/>
                <a:cs typeface="Cambria Math" panose="02040503050406030204" charset="0"/>
                <a:sym typeface="+mn-ea"/>
              </a:rPr>
              <a:t>一个解所属网格及周围的八个网格的所有解称为该中心解的邻居，其</a:t>
            </a:r>
            <a:r>
              <a:rPr lang="zh-CN" altLang="en-US"/>
              <a:t>可以分为三类，S1指位于副对角线左下的优于中心解的</a:t>
            </a:r>
            <a:r>
              <a:rPr lang="zh-CN" altLang="en-US">
                <a:sym typeface="+mn-ea"/>
              </a:rPr>
              <a:t>占优</a:t>
            </a:r>
            <a:r>
              <a:rPr lang="zh-CN" altLang="en-US"/>
              <a:t>解，S2指位于副对角线上平级于中心解的解，而</a:t>
            </a:r>
            <a:r>
              <a:rPr lang="zh-CN" altLang="en-US">
                <a:sym typeface="+mn-ea"/>
              </a:rPr>
              <a:t>S</a:t>
            </a:r>
            <a:r>
              <a:rPr lang="en-US" altLang="zh-CN">
                <a:sym typeface="+mn-ea"/>
              </a:rPr>
              <a:t>3</a:t>
            </a:r>
            <a:r>
              <a:rPr lang="zh-CN" altLang="en-US">
                <a:sym typeface="+mn-ea"/>
              </a:rPr>
              <a:t>指位于副对角线右上的劣于中心解的被占优</a:t>
            </a:r>
            <a:r>
              <a:rPr lang="zh-CN" altLang="en-US">
                <a:sym typeface="+mn-ea"/>
              </a:rPr>
              <a:t>解。</a:t>
            </a:r>
            <a:r>
              <a:rPr lang="zh-CN" altLang="en-US">
                <a:sym typeface="+mn-ea"/>
              </a:rPr>
              <a:t>邻居拥挤指数的具体计算公式如下，其值越小，收敛性和多样性越好。</a:t>
            </a:r>
            <a:endParaRPr lang="zh-CN" altLang="en-US"/>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在社会学习粒子群优化算法中，每次迭代只会留下一定数量的占优解，这就需要比较亲代和子代的优劣性。在比较时，首先衡量</a:t>
            </a:r>
            <a:r>
              <a:rPr lang="en-US" altLang="zh-CN"/>
              <a:t>GR</a:t>
            </a:r>
            <a:r>
              <a:rPr lang="zh-CN" altLang="en-US"/>
              <a:t>值，保留</a:t>
            </a:r>
            <a:r>
              <a:rPr lang="en-US" altLang="zh-CN"/>
              <a:t>GR</a:t>
            </a:r>
            <a:r>
              <a:rPr lang="zh-CN" altLang="en-US"/>
              <a:t>值小的；如果</a:t>
            </a:r>
            <a:r>
              <a:rPr lang="en-US" altLang="zh-CN"/>
              <a:t>GR</a:t>
            </a:r>
            <a:r>
              <a:rPr lang="zh-CN" altLang="en-US"/>
              <a:t>指相同，保留</a:t>
            </a:r>
            <a:r>
              <a:rPr lang="en-US" altLang="zh-CN"/>
              <a:t>NCI</a:t>
            </a:r>
            <a:r>
              <a:rPr lang="zh-CN" altLang="en-US"/>
              <a:t>值小的。</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首先要把原解结合聚成多个类，类的数量就是放回的解的数量</a:t>
            </a:r>
            <a:r>
              <a:rPr lang="en-US" altLang="zh-CN"/>
              <a:t>mu</a:t>
            </a:r>
            <a:r>
              <a:rPr lang="zh-CN" altLang="en-US"/>
              <a:t>，然后将要放回的新解分配到对应的类中去。在选取放回的解时，每个聚类都要选择</a:t>
            </a:r>
            <a:r>
              <a:rPr lang="en-US" altLang="zh-CN"/>
              <a:t>GR</a:t>
            </a:r>
            <a:r>
              <a:rPr lang="zh-CN" altLang="en-US"/>
              <a:t>值最小的，保证选取的解分散而最优。如果没有新解，则从相邻聚类中选择最近的。在放回后，更新解集合的适应值。</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algn="l" defTabSz="912495">
              <a:defRPr/>
            </a:pPr>
            <a:r>
              <a:rPr lang="zh-CN" altLang="en-US">
                <a:solidFill>
                  <a:schemeClr val="bg1"/>
                </a:solidFill>
                <a:latin typeface="微软雅黑" panose="020B0503020204020204" charset="-122"/>
                <a:ea typeface="微软雅黑" panose="020B0503020204020204" charset="-122"/>
                <a:sym typeface="+mn-lt"/>
              </a:rPr>
              <a:t>之后文章比较了本算法和其他已有算法的性能，这里对具体比较过程不做赘述，只给出结果：GCS-PSO</a:t>
            </a:r>
            <a:r>
              <a:rPr lang="zh-CN" altLang="en-US">
                <a:solidFill>
                  <a:schemeClr val="bg1"/>
                </a:solidFill>
                <a:latin typeface="微软雅黑" panose="020B0503020204020204" charset="-122"/>
                <a:ea typeface="微软雅黑" panose="020B0503020204020204" charset="-122"/>
                <a:cs typeface="Arial" panose="020B0604020202020204" pitchFamily="34" charset="0"/>
                <a:sym typeface="+mn-ea"/>
              </a:rPr>
              <a:t>是良好的代理模型优化算法，在高维问题上具有良好效率，适用于超多目标问题，在真实问题上表现良好。文章另对算法中的一些方法的选取的原因进行了说明，这里不做赘述。</a:t>
            </a:r>
            <a:endParaRPr lang="zh-CN" altLang="en-US">
              <a:solidFill>
                <a:schemeClr val="bg1"/>
              </a:solidFill>
              <a:latin typeface="微软雅黑" panose="020B0503020204020204" charset="-122"/>
              <a:ea typeface="微软雅黑" panose="020B0503020204020204" charset="-122"/>
              <a:cs typeface="Arial" panose="020B0604020202020204" pitchFamily="34" charset="0"/>
              <a:sym typeface="+mn-ea"/>
            </a:endParaRPr>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感谢大家的观看，如有纰漏，还请老师同学们指正。</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我选取的是杨启特、詹教授、刘老师、黎老师等人的一篇论文，其主要针对昂贵多目标优化问题，提出了基于网格分类的粒子群优化算法。由于对学术名词不够熟悉，可能存在一些翻译错误，希望理解与指正。</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本次介绍将分为目录所示的四个模块，前两个模块是前导内容的补充，后两个模块则是论文的主体内容。</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首先是多目标优化问题。</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之前刘晓芳老师已经介绍过了多目标优化问题，其可以采用多目标进化算法，来求得问题的一系列折衷解，即帕累托解。而多目标进化算法有有四个问题导向，分别是基于优势、基于分解、基于指标、基于多群体。在求解过程中，进化算法往往需要适应值评估函数来衡量解的优劣，但实际问题中，很多问题的评估是耗时或高费用的，这就是昂贵多目标优化问题，而</a:t>
            </a:r>
            <a:r>
              <a:rPr lang="zh-CN" altLang="en-US">
                <a:sym typeface="+mn-ea"/>
              </a:rPr>
              <a:t>代理辅助进化算法作为解决该类问题的有效方法出现</a:t>
            </a:r>
            <a:r>
              <a:rPr lang="zh-CN" altLang="en-US"/>
              <a:t>。</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下面介绍代理辅助进化算法。</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a:solidFill>
                  <a:schemeClr val="bg1"/>
                </a:solidFill>
                <a:latin typeface="+mj-ea"/>
                <a:ea typeface="+mj-ea"/>
                <a:sym typeface="+mn-ea"/>
              </a:rPr>
              <a:t>代理辅助进化算法</a:t>
            </a:r>
            <a:r>
              <a:rPr lang="zh-CN">
                <a:solidFill>
                  <a:schemeClr val="bg1"/>
                </a:solidFill>
                <a:latin typeface="+mj-ea"/>
                <a:ea typeface="+mj-ea"/>
                <a:sym typeface="+mn-ea"/>
              </a:rPr>
              <a:t>，</a:t>
            </a:r>
            <a:r>
              <a:rPr lang="zh-CN" altLang="en-US">
                <a:solidFill>
                  <a:schemeClr val="bg1"/>
                </a:solidFill>
                <a:latin typeface="微软雅黑" panose="020B0503020204020204" charset="-122"/>
                <a:ea typeface="微软雅黑" panose="020B0503020204020204" charset="-122"/>
                <a:sym typeface="+mn-lt"/>
              </a:rPr>
              <a:t>使用一些替代方法来评估方案的适应值，进而判断一个解决方案是否优于另一个。其可以分为两类，一类基于回归，一类基于分类。前者有多种实现方法，但受限于维度带来的训练成本。后者用二元关系的优、劣代替适应值进行评估。有等级分类（rank classification）、关系分类（relation classification）、网格分类（Grid classification）三种途径，以下依次给出文中描述这三种方式的图片，可以发现，等级分类最终得到级别的聚类，关系分类最终得到一个二元偏序关系表，而网格分类，最终得到不同解所在的网格位置，前两者都重收敛性而轻多样性，最后一种网格分类却能兼顾这两种性质。</a:t>
            </a:r>
            <a:endParaRPr lang="zh-CN" altLang="en-US">
              <a:solidFill>
                <a:schemeClr val="bg1"/>
              </a:solidFill>
              <a:latin typeface="微软雅黑" panose="020B0503020204020204" charset="-122"/>
              <a:ea typeface="微软雅黑" panose="020B0503020204020204" charset="-122"/>
              <a:sym typeface="+mn-l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下面针对网格分类的代理辅助进化算法进行解析，分为网格划分和粒子群算法两部分。</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网格划分主要有三个步骤。在给定多目标的情况下，针对其中第</a:t>
            </a:r>
            <a:r>
              <a:rPr lang="en-US" altLang="zh-CN"/>
              <a:t>m</a:t>
            </a:r>
            <a:r>
              <a:rPr lang="zh-CN" altLang="en-US"/>
              <a:t>个目标，需要依次确定网格边界、网格间距和解所属的网格。在这之中需要一个参数</a:t>
            </a:r>
            <a:r>
              <a:rPr lang="en-US" altLang="zh-CN"/>
              <a:t>div</a:t>
            </a:r>
            <a:r>
              <a:rPr lang="zh-CN" altLang="en-US"/>
              <a:t>，其决定划分的网格数目。首先确定网格边界，即解可能的位置。这里给出的是原文中的公式，如果我没有理解错误的话，这里出现了一个错误，就是</a:t>
            </a:r>
            <a:r>
              <a:rPr lang="en-US" altLang="zh-CN"/>
              <a:t>ubm</a:t>
            </a:r>
            <a:r>
              <a:rPr lang="zh-CN" altLang="en-US"/>
              <a:t>的计算公式，应该是</a:t>
            </a:r>
            <a:r>
              <a:rPr lang="en-US" altLang="zh-CN"/>
              <a:t>maxm</a:t>
            </a:r>
            <a:r>
              <a:rPr lang="zh-CN" altLang="en-US"/>
              <a:t>加后面这些，而非</a:t>
            </a:r>
            <a:r>
              <a:rPr lang="en-US" altLang="zh-CN"/>
              <a:t>minm</a:t>
            </a:r>
            <a:r>
              <a:rPr lang="zh-CN" altLang="en-US"/>
              <a:t>。这个公式保证了最大最小值处在相应的边界格子的中央，留出了余地。其后是划分网格，每个网格的大小由边界值除以网格数量决定。最后确定解所在的网格，由解的值减去最小值再除以网格间距，得到解所在位置的小数序数值，再取整数部分，就得到了相应的所属网格序数。网格分类的主要优势就是不需要严格的适应度值，就可以获得严格的偏序排序，兼顾收敛性和多样性。</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atin typeface="微软雅黑" panose="020B0503020204020204" charset="-122"/>
                <a:ea typeface="微软雅黑" panose="020B0503020204020204" charset="-122"/>
              </a:defRPr>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atin typeface="微软雅黑" panose="020B0503020204020204" charset="-122"/>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8" name="Picture Placeholder 7"/>
          <p:cNvSpPr>
            <a:spLocks noGrp="1"/>
          </p:cNvSpPr>
          <p:nvPr>
            <p:ph type="pic" sz="quarter" idx="14"/>
          </p:nvPr>
        </p:nvSpPr>
        <p:spPr>
          <a:xfrm>
            <a:off x="429116" y="1551020"/>
            <a:ext cx="2400000" cy="240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49" name="Picture Placeholder 7"/>
          <p:cNvSpPr>
            <a:spLocks noGrp="1"/>
          </p:cNvSpPr>
          <p:nvPr>
            <p:ph type="pic" sz="quarter" idx="15"/>
          </p:nvPr>
        </p:nvSpPr>
        <p:spPr>
          <a:xfrm>
            <a:off x="3420123" y="1551020"/>
            <a:ext cx="2400000" cy="240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50" name="Picture Placeholder 7"/>
          <p:cNvSpPr>
            <a:spLocks noGrp="1"/>
          </p:cNvSpPr>
          <p:nvPr>
            <p:ph type="pic" sz="quarter" idx="16"/>
          </p:nvPr>
        </p:nvSpPr>
        <p:spPr>
          <a:xfrm>
            <a:off x="6411129" y="1551020"/>
            <a:ext cx="2400000" cy="240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51" name="Picture Placeholder 7"/>
          <p:cNvSpPr>
            <a:spLocks noGrp="1"/>
          </p:cNvSpPr>
          <p:nvPr>
            <p:ph type="pic" sz="quarter" idx="17"/>
          </p:nvPr>
        </p:nvSpPr>
        <p:spPr>
          <a:xfrm>
            <a:off x="9402136" y="1551020"/>
            <a:ext cx="2400000" cy="240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ft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p14:dur="500"/>
    </mc:Choice>
    <mc:Fallback>
      <p:transition/>
    </mc:Fallback>
  </mc:AlternateConten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12.jpe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image" Target="../media/image25.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13.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4" Type="http://schemas.openxmlformats.org/officeDocument/2006/relationships/notesSlide" Target="../notesSlides/notesSlide13.xml"/><Relationship Id="rId23" Type="http://schemas.openxmlformats.org/officeDocument/2006/relationships/slideLayout" Target="../slideLayouts/slideLayout2.xml"/><Relationship Id="rId22" Type="http://schemas.openxmlformats.org/officeDocument/2006/relationships/slide" Target="slide18.xml"/><Relationship Id="rId21" Type="http://schemas.openxmlformats.org/officeDocument/2006/relationships/slide" Target="slide17.xml"/><Relationship Id="rId20" Type="http://schemas.openxmlformats.org/officeDocument/2006/relationships/slide" Target="slide14.xml"/><Relationship Id="rId2" Type="http://schemas.openxmlformats.org/officeDocument/2006/relationships/tags" Target="../tags/tag36.xml"/><Relationship Id="rId19" Type="http://schemas.openxmlformats.org/officeDocument/2006/relationships/image" Target="../media/image30.png"/><Relationship Id="rId18" Type="http://schemas.openxmlformats.org/officeDocument/2006/relationships/image" Target="../media/image29.png"/><Relationship Id="rId17" Type="http://schemas.openxmlformats.org/officeDocument/2006/relationships/slide" Target="slide9.xml"/><Relationship Id="rId16" Type="http://schemas.openxmlformats.org/officeDocument/2006/relationships/image" Target="../media/image28.png"/><Relationship Id="rId15" Type="http://schemas.openxmlformats.org/officeDocument/2006/relationships/tags" Target="../tags/tag49.xml"/><Relationship Id="rId14" Type="http://schemas.openxmlformats.org/officeDocument/2006/relationships/tags" Target="../tags/tag48.xml"/><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xml"/><Relationship Id="rId5" Type="http://schemas.openxmlformats.org/officeDocument/2006/relationships/slide" Target="slide13.xml"/><Relationship Id="rId4" Type="http://schemas.openxmlformats.org/officeDocument/2006/relationships/image" Target="../media/image40.png"/><Relationship Id="rId3"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slide" Target="slide13.xml"/><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image" Target="../media/image50.png"/><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jpeg"/><Relationship Id="rId10" Type="http://schemas.openxmlformats.org/officeDocument/2006/relationships/notesSlide" Target="../notesSlides/notesSlide18.xml"/><Relationship Id="rId1" Type="http://schemas.openxmlformats.org/officeDocument/2006/relationships/image" Target="../media/image25.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5.jpeg"/><Relationship Id="rId12" Type="http://schemas.openxmlformats.org/officeDocument/2006/relationships/notesSlide" Target="../notesSlides/notesSlide3.xml"/><Relationship Id="rId11" Type="http://schemas.openxmlformats.org/officeDocument/2006/relationships/slideLayout" Target="../slideLayouts/slideLayout11.xml"/><Relationship Id="rId10" Type="http://schemas.openxmlformats.org/officeDocument/2006/relationships/tags" Target="../tags/tag8.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7" Type="http://schemas.openxmlformats.org/officeDocument/2006/relationships/notesSlide" Target="../notesSlides/notesSlide9.xml"/><Relationship Id="rId36" Type="http://schemas.openxmlformats.org/officeDocument/2006/relationships/slideLayout" Target="../slideLayouts/slideLayout2.xml"/><Relationship Id="rId35" Type="http://schemas.openxmlformats.org/officeDocument/2006/relationships/slide" Target="slide13.xml"/><Relationship Id="rId34" Type="http://schemas.openxmlformats.org/officeDocument/2006/relationships/image" Target="../media/image22.png"/><Relationship Id="rId33" Type="http://schemas.openxmlformats.org/officeDocument/2006/relationships/image" Target="../media/image21.png"/><Relationship Id="rId32" Type="http://schemas.openxmlformats.org/officeDocument/2006/relationships/image" Target="../media/image20.png"/><Relationship Id="rId31" Type="http://schemas.openxmlformats.org/officeDocument/2006/relationships/image" Target="../media/image19.png"/><Relationship Id="rId30" Type="http://schemas.openxmlformats.org/officeDocument/2006/relationships/image" Target="../media/image18.png"/><Relationship Id="rId3" Type="http://schemas.openxmlformats.org/officeDocument/2006/relationships/tags" Target="../tags/tag10.xml"/><Relationship Id="rId29" Type="http://schemas.openxmlformats.org/officeDocument/2006/relationships/image" Target="../media/image17.png"/><Relationship Id="rId28" Type="http://schemas.openxmlformats.org/officeDocument/2006/relationships/tags" Target="../tags/tag35.xml"/><Relationship Id="rId27" Type="http://schemas.openxmlformats.org/officeDocument/2006/relationships/tags" Target="../tags/tag34.xml"/><Relationship Id="rId26" Type="http://schemas.openxmlformats.org/officeDocument/2006/relationships/tags" Target="../tags/tag33.xml"/><Relationship Id="rId25" Type="http://schemas.openxmlformats.org/officeDocument/2006/relationships/tags" Target="../tags/tag32.xml"/><Relationship Id="rId24" Type="http://schemas.openxmlformats.org/officeDocument/2006/relationships/tags" Target="../tags/tag31.xml"/><Relationship Id="rId23" Type="http://schemas.openxmlformats.org/officeDocument/2006/relationships/tags" Target="../tags/tag30.xml"/><Relationship Id="rId22" Type="http://schemas.openxmlformats.org/officeDocument/2006/relationships/tags" Target="../tags/tag29.xml"/><Relationship Id="rId21" Type="http://schemas.openxmlformats.org/officeDocument/2006/relationships/tags" Target="../tags/tag28.xml"/><Relationship Id="rId20" Type="http://schemas.openxmlformats.org/officeDocument/2006/relationships/tags" Target="../tags/tag27.xml"/><Relationship Id="rId2" Type="http://schemas.openxmlformats.org/officeDocument/2006/relationships/tags" Target="../tags/tag9.xml"/><Relationship Id="rId19" Type="http://schemas.openxmlformats.org/officeDocument/2006/relationships/tags" Target="../tags/tag26.xml"/><Relationship Id="rId18" Type="http://schemas.openxmlformats.org/officeDocument/2006/relationships/tags" Target="../tags/tag25.xml"/><Relationship Id="rId17" Type="http://schemas.openxmlformats.org/officeDocument/2006/relationships/tags" Target="../tags/tag24.xml"/><Relationship Id="rId16" Type="http://schemas.openxmlformats.org/officeDocument/2006/relationships/tags" Target="../tags/tag23.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IMG_2191"/>
          <p:cNvPicPr>
            <a:picLocks noChangeAspect="1"/>
          </p:cNvPicPr>
          <p:nvPr/>
        </p:nvPicPr>
        <p:blipFill>
          <a:blip r:embed="rId1"/>
          <a:srcRect l="863" t="2575" b="7288"/>
          <a:stretch>
            <a:fillRect/>
          </a:stretch>
        </p:blipFill>
        <p:spPr>
          <a:xfrm>
            <a:off x="-1693" y="0"/>
            <a:ext cx="12194540" cy="6858000"/>
          </a:xfrm>
          <a:prstGeom prst="rect">
            <a:avLst/>
          </a:prstGeom>
        </p:spPr>
      </p:pic>
      <p:sp>
        <p:nvSpPr>
          <p:cNvPr id="7" name="矩形 6"/>
          <p:cNvSpPr/>
          <p:nvPr/>
        </p:nvSpPr>
        <p:spPr>
          <a:xfrm>
            <a:off x="845185" y="1013460"/>
            <a:ext cx="10501630" cy="4966335"/>
          </a:xfrm>
          <a:prstGeom prst="rect">
            <a:avLst/>
          </a:prstGeom>
          <a:solidFill>
            <a:schemeClr val="accent2">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文本框 22"/>
          <p:cNvSpPr txBox="1"/>
          <p:nvPr/>
        </p:nvSpPr>
        <p:spPr>
          <a:xfrm>
            <a:off x="876934" y="2387294"/>
            <a:ext cx="10469880" cy="1753235"/>
          </a:xfrm>
          <a:prstGeom prst="rect">
            <a:avLst/>
          </a:prstGeom>
          <a:noFill/>
        </p:spPr>
        <p:txBody>
          <a:bodyPr wrap="none" rtlCol="0">
            <a:spAutoFit/>
          </a:bodyPr>
          <a:lstStyle/>
          <a:p>
            <a:pPr algn="ctr"/>
            <a:r>
              <a:rPr lang="zh-CN" sz="5400" b="1">
                <a:solidFill>
                  <a:srgbClr val="3E3321"/>
                </a:solidFill>
                <a:latin typeface="微软雅黑" panose="020B0503020204020204" charset="-122"/>
                <a:ea typeface="微软雅黑" panose="020B0503020204020204" charset="-122"/>
                <a:cs typeface="微软雅黑" panose="020B0503020204020204" charset="-122"/>
              </a:rPr>
              <a:t>基于网格分类代理模型的演化算法</a:t>
            </a:r>
            <a:endParaRPr lang="zh-CN" sz="5400" b="1">
              <a:solidFill>
                <a:srgbClr val="3E3321"/>
              </a:solidFill>
              <a:latin typeface="微软雅黑" panose="020B0503020204020204" charset="-122"/>
              <a:ea typeface="微软雅黑" panose="020B0503020204020204" charset="-122"/>
              <a:cs typeface="微软雅黑" panose="020B0503020204020204" charset="-122"/>
            </a:endParaRPr>
          </a:p>
          <a:p>
            <a:pPr algn="ctr"/>
            <a:r>
              <a:rPr lang="zh-CN" sz="5400" b="1">
                <a:solidFill>
                  <a:srgbClr val="3E3321"/>
                </a:solidFill>
                <a:latin typeface="微软雅黑" panose="020B0503020204020204" charset="-122"/>
                <a:ea typeface="微软雅黑" panose="020B0503020204020204" charset="-122"/>
                <a:cs typeface="微软雅黑" panose="020B0503020204020204" charset="-122"/>
              </a:rPr>
              <a:t>论文精读</a:t>
            </a:r>
            <a:endParaRPr lang="zh-CN" sz="5400" b="1">
              <a:solidFill>
                <a:srgbClr val="3E3321"/>
              </a:solidFill>
              <a:latin typeface="微软雅黑" panose="020B0503020204020204" charset="-122"/>
              <a:ea typeface="微软雅黑" panose="020B0503020204020204" charset="-122"/>
              <a:cs typeface="微软雅黑" panose="020B0503020204020204" charset="-122"/>
            </a:endParaRPr>
          </a:p>
        </p:txBody>
      </p:sp>
      <p:sp>
        <p:nvSpPr>
          <p:cNvPr id="26" name="文本框 25"/>
          <p:cNvSpPr txBox="1"/>
          <p:nvPr/>
        </p:nvSpPr>
        <p:spPr>
          <a:xfrm>
            <a:off x="5189132" y="4140946"/>
            <a:ext cx="1845310" cy="1240155"/>
          </a:xfrm>
          <a:prstGeom prst="rect">
            <a:avLst/>
          </a:prstGeom>
          <a:noFill/>
        </p:spPr>
        <p:txBody>
          <a:bodyPr wrap="none" rtlCol="0">
            <a:spAutoFit/>
          </a:bodyPr>
          <a:lstStyle/>
          <a:p>
            <a:pPr algn="ctr"/>
            <a:r>
              <a:rPr lang="zh-CN" altLang="en-US" sz="1865">
                <a:solidFill>
                  <a:srgbClr val="3E3321"/>
                </a:solidFill>
                <a:latin typeface="微软雅黑" panose="020B0503020204020204" charset="-122"/>
                <a:ea typeface="微软雅黑" panose="020B0503020204020204" charset="-122"/>
                <a:cs typeface="微软雅黑" panose="020B0503020204020204" charset="-122"/>
              </a:rPr>
              <a:t>人工智能学院 </a:t>
            </a:r>
            <a:endParaRPr lang="zh-CN" altLang="en-US" sz="1865">
              <a:solidFill>
                <a:srgbClr val="3E3321"/>
              </a:solidFill>
              <a:latin typeface="微软雅黑" panose="020B0503020204020204" charset="-122"/>
              <a:ea typeface="微软雅黑" panose="020B0503020204020204" charset="-122"/>
              <a:cs typeface="微软雅黑" panose="020B0503020204020204" charset="-122"/>
            </a:endParaRPr>
          </a:p>
          <a:p>
            <a:pPr algn="ctr"/>
            <a:r>
              <a:rPr lang="zh-CN" altLang="en-US" sz="1865">
                <a:solidFill>
                  <a:srgbClr val="3E3321"/>
                </a:solidFill>
                <a:latin typeface="微软雅黑" panose="020B0503020204020204" charset="-122"/>
                <a:ea typeface="微软雅黑" panose="020B0503020204020204" charset="-122"/>
                <a:cs typeface="微软雅黑" panose="020B0503020204020204" charset="-122"/>
              </a:rPr>
              <a:t>智能科学与技术</a:t>
            </a:r>
            <a:endParaRPr lang="zh-CN" altLang="en-US" sz="1865">
              <a:solidFill>
                <a:srgbClr val="3E3321"/>
              </a:solidFill>
              <a:latin typeface="微软雅黑" panose="020B0503020204020204" charset="-122"/>
              <a:ea typeface="微软雅黑" panose="020B0503020204020204" charset="-122"/>
              <a:cs typeface="微软雅黑" panose="020B0503020204020204" charset="-122"/>
            </a:endParaRPr>
          </a:p>
          <a:p>
            <a:pPr algn="ctr"/>
            <a:r>
              <a:rPr lang="zh-CN" altLang="en-US" sz="1865">
                <a:solidFill>
                  <a:srgbClr val="3E3321"/>
                </a:solidFill>
                <a:latin typeface="微软雅黑" panose="020B0503020204020204" charset="-122"/>
                <a:ea typeface="微软雅黑" panose="020B0503020204020204" charset="-122"/>
                <a:cs typeface="微软雅黑" panose="020B0503020204020204" charset="-122"/>
              </a:rPr>
              <a:t>张恒硕</a:t>
            </a:r>
            <a:endParaRPr lang="zh-CN" altLang="en-US" sz="1865">
              <a:solidFill>
                <a:srgbClr val="3E3321"/>
              </a:solidFill>
              <a:latin typeface="微软雅黑" panose="020B0503020204020204" charset="-122"/>
              <a:ea typeface="微软雅黑" panose="020B0503020204020204" charset="-122"/>
              <a:cs typeface="微软雅黑" panose="020B0503020204020204" charset="-122"/>
            </a:endParaRPr>
          </a:p>
          <a:p>
            <a:pPr algn="ctr"/>
            <a:r>
              <a:rPr lang="en-US" altLang="zh-CN" sz="1865">
                <a:solidFill>
                  <a:srgbClr val="3E3321"/>
                </a:solidFill>
                <a:latin typeface="微软雅黑" panose="020B0503020204020204" charset="-122"/>
                <a:ea typeface="微软雅黑" panose="020B0503020204020204" charset="-122"/>
                <a:cs typeface="微软雅黑" panose="020B0503020204020204" charset="-122"/>
              </a:rPr>
              <a:t>2212266</a:t>
            </a:r>
            <a:endParaRPr lang="en-US" altLang="zh-CN" sz="1865">
              <a:solidFill>
                <a:srgbClr val="3E3321"/>
              </a:solidFill>
              <a:latin typeface="微软雅黑" panose="020B0503020204020204" charset="-122"/>
              <a:ea typeface="微软雅黑" panose="020B0503020204020204" charset="-122"/>
              <a:cs typeface="微软雅黑" panose="020B0503020204020204" charset="-122"/>
            </a:endParaRPr>
          </a:p>
        </p:txBody>
      </p:sp>
      <p:pic>
        <p:nvPicPr>
          <p:cNvPr id="3" name="图片 2" descr="未标题-2"/>
          <p:cNvPicPr>
            <a:picLocks noChangeAspect="1"/>
          </p:cNvPicPr>
          <p:nvPr/>
        </p:nvPicPr>
        <p:blipFill>
          <a:blip r:embed="rId2"/>
          <a:stretch>
            <a:fillRect/>
          </a:stretch>
        </p:blipFill>
        <p:spPr>
          <a:xfrm>
            <a:off x="4431030" y="1304290"/>
            <a:ext cx="2811145" cy="1000760"/>
          </a:xfrm>
          <a:prstGeom prst="rect">
            <a:avLst/>
          </a:prstGeom>
        </p:spPr>
      </p:pic>
      <p:sp>
        <p:nvSpPr>
          <p:cNvPr id="4" name="日期占位符 3"/>
          <p:cNvSpPr>
            <a:spLocks noGrp="1"/>
          </p:cNvSpPr>
          <p:nvPr>
            <p:ph type="dt" sz="half" idx="10"/>
          </p:nvPr>
        </p:nvSpPr>
        <p:spPr/>
        <p:txBody>
          <a:bodyPr/>
          <a:p>
            <a:fld id="{82F288E0-7875-42C4-84C8-98DBBD3BF4D2}" type="datetime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6386830" y="1719580"/>
            <a:ext cx="5391785" cy="402653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9" name="组合 18"/>
          <p:cNvGrpSpPr/>
          <p:nvPr/>
        </p:nvGrpSpPr>
        <p:grpSpPr>
          <a:xfrm>
            <a:off x="7157051" y="3739498"/>
            <a:ext cx="229579" cy="334659"/>
            <a:chOff x="2528974" y="2863357"/>
            <a:chExt cx="246811" cy="359779"/>
          </a:xfrm>
          <a:solidFill>
            <a:schemeClr val="accent6">
              <a:lumMod val="75000"/>
            </a:schemeClr>
          </a:solidFill>
        </p:grpSpPr>
        <p:sp>
          <p:nvSpPr>
            <p:cNvPr id="20"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23"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grpSp>
      <p:pic>
        <p:nvPicPr>
          <p:cNvPr id="2" name="图片 1" descr="IMG_2195"/>
          <p:cNvPicPr>
            <a:picLocks noChangeAspect="1"/>
          </p:cNvPicPr>
          <p:nvPr/>
        </p:nvPicPr>
        <p:blipFill>
          <a:blip r:embed="rId2"/>
          <a:srcRect l="3418" t="13183" r="17784" b="676"/>
          <a:stretch>
            <a:fillRect/>
          </a:stretch>
        </p:blipFill>
        <p:spPr>
          <a:xfrm>
            <a:off x="568325" y="1718945"/>
            <a:ext cx="5884545" cy="4025900"/>
          </a:xfrm>
          <a:prstGeom prst="rect">
            <a:avLst/>
          </a:prstGeom>
        </p:spPr>
      </p:pic>
      <p:sp>
        <p:nvSpPr>
          <p:cNvPr id="5" name="文本框 4"/>
          <p:cNvSpPr txBox="1">
            <a:spLocks noChangeArrowheads="1"/>
          </p:cNvSpPr>
          <p:nvPr/>
        </p:nvSpPr>
        <p:spPr bwMode="auto">
          <a:xfrm>
            <a:off x="1398636" y="849899"/>
            <a:ext cx="62103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l" defTabSz="912495">
              <a:defRPr/>
            </a:pPr>
            <a:r>
              <a:rPr lang="en-US" altLang="zh-CN" sz="1600">
                <a:solidFill>
                  <a:schemeClr val="accent6">
                    <a:lumMod val="75000"/>
                  </a:schemeClr>
                </a:solidFill>
                <a:latin typeface="+mj-lt"/>
                <a:ea typeface="+mj-ea"/>
              </a:rPr>
              <a:t>GCS</a:t>
            </a:r>
            <a:endParaRPr lang="en-US" altLang="zh-CN" sz="1600">
              <a:solidFill>
                <a:schemeClr val="accent6">
                  <a:lumMod val="75000"/>
                </a:schemeClr>
              </a:solidFill>
              <a:latin typeface="+mj-lt"/>
              <a:ea typeface="+mj-ea"/>
            </a:endParaRPr>
          </a:p>
        </p:txBody>
      </p:sp>
      <p:sp>
        <p:nvSpPr>
          <p:cNvPr id="8" name="文本框 7"/>
          <p:cNvSpPr txBox="1">
            <a:spLocks noChangeArrowheads="1"/>
          </p:cNvSpPr>
          <p:nvPr/>
        </p:nvSpPr>
        <p:spPr bwMode="auto">
          <a:xfrm>
            <a:off x="1398636" y="348269"/>
            <a:ext cx="357378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l" defTabSz="912495">
              <a:defRPr/>
            </a:pPr>
            <a:r>
              <a:rPr sz="2665">
                <a:solidFill>
                  <a:schemeClr val="accent6">
                    <a:lumMod val="75000"/>
                  </a:schemeClr>
                </a:solidFill>
                <a:latin typeface="+mj-lt"/>
                <a:ea typeface="+mj-ea"/>
              </a:rPr>
              <a:t>网格分类的轻量级代理</a:t>
            </a:r>
            <a:endParaRPr sz="2665">
              <a:solidFill>
                <a:schemeClr val="accent6">
                  <a:lumMod val="75000"/>
                </a:schemeClr>
              </a:solidFill>
              <a:latin typeface="+mj-lt"/>
              <a:ea typeface="+mj-ea"/>
            </a:endParaRPr>
          </a:p>
        </p:txBody>
      </p:sp>
      <p:sp>
        <p:nvSpPr>
          <p:cNvPr id="9" name="椭圆 8"/>
          <p:cNvSpPr/>
          <p:nvPr/>
        </p:nvSpPr>
        <p:spPr>
          <a:xfrm>
            <a:off x="505337" y="235108"/>
            <a:ext cx="893300" cy="8933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4" name="Group 12"/>
          <p:cNvGrpSpPr>
            <a:grpSpLocks noChangeAspect="1"/>
          </p:cNvGrpSpPr>
          <p:nvPr/>
        </p:nvGrpSpPr>
        <p:grpSpPr bwMode="auto">
          <a:xfrm>
            <a:off x="686297" y="451441"/>
            <a:ext cx="513224" cy="460633"/>
            <a:chOff x="2211" y="1420"/>
            <a:chExt cx="283" cy="254"/>
          </a:xfrm>
          <a:solidFill>
            <a:schemeClr val="bg1"/>
          </a:solidFill>
        </p:grpSpPr>
        <p:sp>
          <p:nvSpPr>
            <p:cNvPr id="27" name="Freeform 13"/>
            <p:cNvSpPr>
              <a:spLocks noEditPoints="1"/>
            </p:cNvSpPr>
            <p:nvPr/>
          </p:nvSpPr>
          <p:spPr bwMode="auto">
            <a:xfrm>
              <a:off x="2211" y="1420"/>
              <a:ext cx="150" cy="254"/>
            </a:xfrm>
            <a:custGeom>
              <a:avLst/>
              <a:gdLst>
                <a:gd name="T0" fmla="*/ 400 w 425"/>
                <a:gd name="T1" fmla="*/ 720 h 720"/>
                <a:gd name="T2" fmla="*/ 395 w 425"/>
                <a:gd name="T3" fmla="*/ 720 h 720"/>
                <a:gd name="T4" fmla="*/ 20 w 425"/>
                <a:gd name="T5" fmla="*/ 620 h 720"/>
                <a:gd name="T6" fmla="*/ 0 w 425"/>
                <a:gd name="T7" fmla="*/ 595 h 720"/>
                <a:gd name="T8" fmla="*/ 0 w 425"/>
                <a:gd name="T9" fmla="*/ 25 h 720"/>
                <a:gd name="T10" fmla="*/ 10 w 425"/>
                <a:gd name="T11" fmla="*/ 5 h 720"/>
                <a:gd name="T12" fmla="*/ 30 w 425"/>
                <a:gd name="T13" fmla="*/ 0 h 720"/>
                <a:gd name="T14" fmla="*/ 405 w 425"/>
                <a:gd name="T15" fmla="*/ 100 h 720"/>
                <a:gd name="T16" fmla="*/ 425 w 425"/>
                <a:gd name="T17" fmla="*/ 125 h 720"/>
                <a:gd name="T18" fmla="*/ 425 w 425"/>
                <a:gd name="T19" fmla="*/ 695 h 720"/>
                <a:gd name="T20" fmla="*/ 415 w 425"/>
                <a:gd name="T21" fmla="*/ 715 h 720"/>
                <a:gd name="T22" fmla="*/ 400 w 425"/>
                <a:gd name="T23" fmla="*/ 720 h 720"/>
                <a:gd name="T24" fmla="*/ 50 w 425"/>
                <a:gd name="T25" fmla="*/ 575 h 720"/>
                <a:gd name="T26" fmla="*/ 375 w 425"/>
                <a:gd name="T27" fmla="*/ 660 h 720"/>
                <a:gd name="T28" fmla="*/ 375 w 425"/>
                <a:gd name="T29" fmla="*/ 145 h 720"/>
                <a:gd name="T30" fmla="*/ 50 w 425"/>
                <a:gd name="T31" fmla="*/ 55 h 720"/>
                <a:gd name="T32" fmla="*/ 50 w 425"/>
                <a:gd name="T33" fmla="*/ 5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0">
                  <a:moveTo>
                    <a:pt x="400" y="720"/>
                  </a:moveTo>
                  <a:cubicBezTo>
                    <a:pt x="395" y="720"/>
                    <a:pt x="395" y="720"/>
                    <a:pt x="395" y="720"/>
                  </a:cubicBezTo>
                  <a:cubicBezTo>
                    <a:pt x="20" y="620"/>
                    <a:pt x="20" y="620"/>
                    <a:pt x="20" y="620"/>
                  </a:cubicBezTo>
                  <a:cubicBezTo>
                    <a:pt x="10" y="620"/>
                    <a:pt x="0" y="610"/>
                    <a:pt x="0" y="595"/>
                  </a:cubicBezTo>
                  <a:cubicBezTo>
                    <a:pt x="0" y="25"/>
                    <a:pt x="0" y="25"/>
                    <a:pt x="0" y="25"/>
                  </a:cubicBezTo>
                  <a:cubicBezTo>
                    <a:pt x="0" y="15"/>
                    <a:pt x="5" y="10"/>
                    <a:pt x="10" y="5"/>
                  </a:cubicBezTo>
                  <a:cubicBezTo>
                    <a:pt x="15" y="0"/>
                    <a:pt x="25" y="0"/>
                    <a:pt x="30" y="0"/>
                  </a:cubicBezTo>
                  <a:cubicBezTo>
                    <a:pt x="405" y="100"/>
                    <a:pt x="405" y="100"/>
                    <a:pt x="405" y="100"/>
                  </a:cubicBezTo>
                  <a:cubicBezTo>
                    <a:pt x="415" y="105"/>
                    <a:pt x="425" y="115"/>
                    <a:pt x="425" y="125"/>
                  </a:cubicBezTo>
                  <a:cubicBezTo>
                    <a:pt x="425" y="695"/>
                    <a:pt x="425" y="695"/>
                    <a:pt x="425" y="695"/>
                  </a:cubicBezTo>
                  <a:cubicBezTo>
                    <a:pt x="425" y="705"/>
                    <a:pt x="420" y="710"/>
                    <a:pt x="415" y="715"/>
                  </a:cubicBezTo>
                  <a:cubicBezTo>
                    <a:pt x="410" y="720"/>
                    <a:pt x="405" y="720"/>
                    <a:pt x="400" y="720"/>
                  </a:cubicBezTo>
                  <a:close/>
                  <a:moveTo>
                    <a:pt x="50" y="575"/>
                  </a:moveTo>
                  <a:cubicBezTo>
                    <a:pt x="375" y="660"/>
                    <a:pt x="375" y="660"/>
                    <a:pt x="375" y="660"/>
                  </a:cubicBezTo>
                  <a:cubicBezTo>
                    <a:pt x="375" y="145"/>
                    <a:pt x="375" y="145"/>
                    <a:pt x="375" y="145"/>
                  </a:cubicBezTo>
                  <a:cubicBezTo>
                    <a:pt x="50" y="55"/>
                    <a:pt x="50" y="55"/>
                    <a:pt x="50" y="55"/>
                  </a:cubicBezTo>
                  <a:cubicBezTo>
                    <a:pt x="50" y="575"/>
                    <a:pt x="50" y="575"/>
                    <a:pt x="50" y="5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8" name="Freeform 14"/>
            <p:cNvSpPr>
              <a:spLocks noEditPoints="1"/>
            </p:cNvSpPr>
            <p:nvPr/>
          </p:nvSpPr>
          <p:spPr bwMode="auto">
            <a:xfrm>
              <a:off x="2239" y="1420"/>
              <a:ext cx="255" cy="254"/>
            </a:xfrm>
            <a:custGeom>
              <a:avLst/>
              <a:gdLst>
                <a:gd name="T0" fmla="*/ 320 w 720"/>
                <a:gd name="T1" fmla="*/ 720 h 720"/>
                <a:gd name="T2" fmla="*/ 305 w 720"/>
                <a:gd name="T3" fmla="*/ 715 h 720"/>
                <a:gd name="T4" fmla="*/ 295 w 720"/>
                <a:gd name="T5" fmla="*/ 695 h 720"/>
                <a:gd name="T6" fmla="*/ 295 w 720"/>
                <a:gd name="T7" fmla="*/ 125 h 720"/>
                <a:gd name="T8" fmla="*/ 315 w 720"/>
                <a:gd name="T9" fmla="*/ 100 h 720"/>
                <a:gd name="T10" fmla="*/ 690 w 720"/>
                <a:gd name="T11" fmla="*/ 0 h 720"/>
                <a:gd name="T12" fmla="*/ 710 w 720"/>
                <a:gd name="T13" fmla="*/ 5 h 720"/>
                <a:gd name="T14" fmla="*/ 720 w 720"/>
                <a:gd name="T15" fmla="*/ 25 h 720"/>
                <a:gd name="T16" fmla="*/ 720 w 720"/>
                <a:gd name="T17" fmla="*/ 595 h 720"/>
                <a:gd name="T18" fmla="*/ 700 w 720"/>
                <a:gd name="T19" fmla="*/ 620 h 720"/>
                <a:gd name="T20" fmla="*/ 325 w 720"/>
                <a:gd name="T21" fmla="*/ 720 h 720"/>
                <a:gd name="T22" fmla="*/ 320 w 720"/>
                <a:gd name="T23" fmla="*/ 720 h 720"/>
                <a:gd name="T24" fmla="*/ 345 w 720"/>
                <a:gd name="T25" fmla="*/ 145 h 720"/>
                <a:gd name="T26" fmla="*/ 345 w 720"/>
                <a:gd name="T27" fmla="*/ 665 h 720"/>
                <a:gd name="T28" fmla="*/ 670 w 720"/>
                <a:gd name="T29" fmla="*/ 580 h 720"/>
                <a:gd name="T30" fmla="*/ 670 w 720"/>
                <a:gd name="T31" fmla="*/ 55 h 720"/>
                <a:gd name="T32" fmla="*/ 345 w 720"/>
                <a:gd name="T33" fmla="*/ 145 h 720"/>
                <a:gd name="T34" fmla="*/ 135 w 720"/>
                <a:gd name="T35" fmla="*/ 225 h 720"/>
                <a:gd name="T36" fmla="*/ 165 w 720"/>
                <a:gd name="T37" fmla="*/ 320 h 720"/>
                <a:gd name="T38" fmla="*/ 265 w 720"/>
                <a:gd name="T39" fmla="*/ 320 h 720"/>
                <a:gd name="T40" fmla="*/ 180 w 720"/>
                <a:gd name="T41" fmla="*/ 380 h 720"/>
                <a:gd name="T42" fmla="*/ 215 w 720"/>
                <a:gd name="T43" fmla="*/ 475 h 720"/>
                <a:gd name="T44" fmla="*/ 135 w 720"/>
                <a:gd name="T45" fmla="*/ 415 h 720"/>
                <a:gd name="T46" fmla="*/ 50 w 720"/>
                <a:gd name="T47" fmla="*/ 475 h 720"/>
                <a:gd name="T48" fmla="*/ 85 w 720"/>
                <a:gd name="T49" fmla="*/ 380 h 720"/>
                <a:gd name="T50" fmla="*/ 0 w 720"/>
                <a:gd name="T51" fmla="*/ 320 h 720"/>
                <a:gd name="T52" fmla="*/ 100 w 720"/>
                <a:gd name="T53" fmla="*/ 320 h 720"/>
                <a:gd name="T54" fmla="*/ 135 w 720"/>
                <a:gd name="T55" fmla="*/ 22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0" h="720">
                  <a:moveTo>
                    <a:pt x="320" y="720"/>
                  </a:moveTo>
                  <a:cubicBezTo>
                    <a:pt x="315" y="720"/>
                    <a:pt x="310" y="720"/>
                    <a:pt x="305" y="715"/>
                  </a:cubicBezTo>
                  <a:cubicBezTo>
                    <a:pt x="300" y="710"/>
                    <a:pt x="295" y="705"/>
                    <a:pt x="295" y="695"/>
                  </a:cubicBezTo>
                  <a:cubicBezTo>
                    <a:pt x="295" y="125"/>
                    <a:pt x="295" y="125"/>
                    <a:pt x="295" y="125"/>
                  </a:cubicBezTo>
                  <a:cubicBezTo>
                    <a:pt x="295" y="115"/>
                    <a:pt x="305" y="105"/>
                    <a:pt x="315" y="100"/>
                  </a:cubicBezTo>
                  <a:cubicBezTo>
                    <a:pt x="690" y="0"/>
                    <a:pt x="690" y="0"/>
                    <a:pt x="690" y="0"/>
                  </a:cubicBezTo>
                  <a:cubicBezTo>
                    <a:pt x="700" y="0"/>
                    <a:pt x="705" y="0"/>
                    <a:pt x="710" y="5"/>
                  </a:cubicBezTo>
                  <a:cubicBezTo>
                    <a:pt x="715" y="10"/>
                    <a:pt x="720" y="15"/>
                    <a:pt x="720" y="25"/>
                  </a:cubicBezTo>
                  <a:cubicBezTo>
                    <a:pt x="720" y="595"/>
                    <a:pt x="720" y="595"/>
                    <a:pt x="720" y="595"/>
                  </a:cubicBezTo>
                  <a:cubicBezTo>
                    <a:pt x="720" y="605"/>
                    <a:pt x="710" y="615"/>
                    <a:pt x="700" y="620"/>
                  </a:cubicBezTo>
                  <a:cubicBezTo>
                    <a:pt x="325" y="720"/>
                    <a:pt x="325" y="720"/>
                    <a:pt x="325" y="720"/>
                  </a:cubicBezTo>
                  <a:lnTo>
                    <a:pt x="320" y="720"/>
                  </a:lnTo>
                  <a:close/>
                  <a:moveTo>
                    <a:pt x="345" y="145"/>
                  </a:moveTo>
                  <a:cubicBezTo>
                    <a:pt x="345" y="665"/>
                    <a:pt x="345" y="665"/>
                    <a:pt x="345" y="665"/>
                  </a:cubicBezTo>
                  <a:cubicBezTo>
                    <a:pt x="670" y="580"/>
                    <a:pt x="670" y="580"/>
                    <a:pt x="670" y="580"/>
                  </a:cubicBezTo>
                  <a:cubicBezTo>
                    <a:pt x="670" y="55"/>
                    <a:pt x="670" y="55"/>
                    <a:pt x="670" y="55"/>
                  </a:cubicBezTo>
                  <a:lnTo>
                    <a:pt x="345" y="145"/>
                  </a:lnTo>
                  <a:close/>
                  <a:moveTo>
                    <a:pt x="135" y="225"/>
                  </a:moveTo>
                  <a:cubicBezTo>
                    <a:pt x="165" y="320"/>
                    <a:pt x="165" y="320"/>
                    <a:pt x="165" y="320"/>
                  </a:cubicBezTo>
                  <a:cubicBezTo>
                    <a:pt x="265" y="320"/>
                    <a:pt x="265" y="320"/>
                    <a:pt x="265" y="320"/>
                  </a:cubicBezTo>
                  <a:cubicBezTo>
                    <a:pt x="180" y="380"/>
                    <a:pt x="180" y="380"/>
                    <a:pt x="180" y="380"/>
                  </a:cubicBezTo>
                  <a:cubicBezTo>
                    <a:pt x="215" y="475"/>
                    <a:pt x="215" y="475"/>
                    <a:pt x="215" y="475"/>
                  </a:cubicBezTo>
                  <a:cubicBezTo>
                    <a:pt x="135" y="415"/>
                    <a:pt x="135" y="415"/>
                    <a:pt x="135" y="415"/>
                  </a:cubicBezTo>
                  <a:cubicBezTo>
                    <a:pt x="50" y="475"/>
                    <a:pt x="50" y="475"/>
                    <a:pt x="50" y="475"/>
                  </a:cubicBezTo>
                  <a:cubicBezTo>
                    <a:pt x="85" y="380"/>
                    <a:pt x="85" y="380"/>
                    <a:pt x="85" y="380"/>
                  </a:cubicBezTo>
                  <a:cubicBezTo>
                    <a:pt x="0" y="320"/>
                    <a:pt x="0" y="320"/>
                    <a:pt x="0" y="320"/>
                  </a:cubicBezTo>
                  <a:cubicBezTo>
                    <a:pt x="100" y="320"/>
                    <a:pt x="100" y="320"/>
                    <a:pt x="100" y="320"/>
                  </a:cubicBezTo>
                  <a:lnTo>
                    <a:pt x="135" y="2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9" name="Freeform 15"/>
            <p:cNvSpPr>
              <a:spLocks noEditPoints="1"/>
            </p:cNvSpPr>
            <p:nvPr/>
          </p:nvSpPr>
          <p:spPr bwMode="auto">
            <a:xfrm>
              <a:off x="2382" y="1483"/>
              <a:ext cx="80" cy="132"/>
            </a:xfrm>
            <a:custGeom>
              <a:avLst/>
              <a:gdLst>
                <a:gd name="T0" fmla="*/ 30 w 225"/>
                <a:gd name="T1" fmla="*/ 100 h 375"/>
                <a:gd name="T2" fmla="*/ 5 w 225"/>
                <a:gd name="T3" fmla="*/ 80 h 375"/>
                <a:gd name="T4" fmla="*/ 20 w 225"/>
                <a:gd name="T5" fmla="*/ 50 h 375"/>
                <a:gd name="T6" fmla="*/ 185 w 225"/>
                <a:gd name="T7" fmla="*/ 5 h 375"/>
                <a:gd name="T8" fmla="*/ 215 w 225"/>
                <a:gd name="T9" fmla="*/ 25 h 375"/>
                <a:gd name="T10" fmla="*/ 195 w 225"/>
                <a:gd name="T11" fmla="*/ 55 h 375"/>
                <a:gd name="T12" fmla="*/ 30 w 225"/>
                <a:gd name="T13" fmla="*/ 100 h 375"/>
                <a:gd name="T14" fmla="*/ 30 w 225"/>
                <a:gd name="T15" fmla="*/ 100 h 375"/>
                <a:gd name="T16" fmla="*/ 30 w 225"/>
                <a:gd name="T17" fmla="*/ 235 h 375"/>
                <a:gd name="T18" fmla="*/ 5 w 225"/>
                <a:gd name="T19" fmla="*/ 215 h 375"/>
                <a:gd name="T20" fmla="*/ 25 w 225"/>
                <a:gd name="T21" fmla="*/ 185 h 375"/>
                <a:gd name="T22" fmla="*/ 190 w 225"/>
                <a:gd name="T23" fmla="*/ 140 h 375"/>
                <a:gd name="T24" fmla="*/ 220 w 225"/>
                <a:gd name="T25" fmla="*/ 160 h 375"/>
                <a:gd name="T26" fmla="*/ 200 w 225"/>
                <a:gd name="T27" fmla="*/ 190 h 375"/>
                <a:gd name="T28" fmla="*/ 35 w 225"/>
                <a:gd name="T29" fmla="*/ 235 h 375"/>
                <a:gd name="T30" fmla="*/ 30 w 225"/>
                <a:gd name="T31" fmla="*/ 235 h 375"/>
                <a:gd name="T32" fmla="*/ 30 w 225"/>
                <a:gd name="T33" fmla="*/ 375 h 375"/>
                <a:gd name="T34" fmla="*/ 5 w 225"/>
                <a:gd name="T35" fmla="*/ 355 h 375"/>
                <a:gd name="T36" fmla="*/ 25 w 225"/>
                <a:gd name="T37" fmla="*/ 325 h 375"/>
                <a:gd name="T38" fmla="*/ 190 w 225"/>
                <a:gd name="T39" fmla="*/ 280 h 375"/>
                <a:gd name="T40" fmla="*/ 220 w 225"/>
                <a:gd name="T41" fmla="*/ 300 h 375"/>
                <a:gd name="T42" fmla="*/ 200 w 225"/>
                <a:gd name="T43" fmla="*/ 330 h 375"/>
                <a:gd name="T44" fmla="*/ 35 w 225"/>
                <a:gd name="T45" fmla="*/ 375 h 375"/>
                <a:gd name="T46" fmla="*/ 30 w 225"/>
                <a:gd name="T47" fmla="*/ 37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5" h="375">
                  <a:moveTo>
                    <a:pt x="30" y="100"/>
                  </a:moveTo>
                  <a:cubicBezTo>
                    <a:pt x="20" y="100"/>
                    <a:pt x="10" y="95"/>
                    <a:pt x="5" y="80"/>
                  </a:cubicBezTo>
                  <a:cubicBezTo>
                    <a:pt x="0" y="65"/>
                    <a:pt x="10" y="55"/>
                    <a:pt x="20" y="50"/>
                  </a:cubicBezTo>
                  <a:cubicBezTo>
                    <a:pt x="185" y="5"/>
                    <a:pt x="185" y="5"/>
                    <a:pt x="185" y="5"/>
                  </a:cubicBezTo>
                  <a:cubicBezTo>
                    <a:pt x="200" y="0"/>
                    <a:pt x="210" y="10"/>
                    <a:pt x="215" y="25"/>
                  </a:cubicBezTo>
                  <a:cubicBezTo>
                    <a:pt x="220" y="40"/>
                    <a:pt x="210" y="50"/>
                    <a:pt x="195" y="55"/>
                  </a:cubicBezTo>
                  <a:cubicBezTo>
                    <a:pt x="30" y="100"/>
                    <a:pt x="30" y="100"/>
                    <a:pt x="30" y="100"/>
                  </a:cubicBezTo>
                  <a:cubicBezTo>
                    <a:pt x="35" y="100"/>
                    <a:pt x="30" y="100"/>
                    <a:pt x="30" y="100"/>
                  </a:cubicBezTo>
                  <a:close/>
                  <a:moveTo>
                    <a:pt x="30" y="235"/>
                  </a:moveTo>
                  <a:cubicBezTo>
                    <a:pt x="15" y="235"/>
                    <a:pt x="5" y="230"/>
                    <a:pt x="5" y="215"/>
                  </a:cubicBezTo>
                  <a:cubicBezTo>
                    <a:pt x="0" y="200"/>
                    <a:pt x="10" y="190"/>
                    <a:pt x="25" y="185"/>
                  </a:cubicBezTo>
                  <a:cubicBezTo>
                    <a:pt x="190" y="140"/>
                    <a:pt x="190" y="140"/>
                    <a:pt x="190" y="140"/>
                  </a:cubicBezTo>
                  <a:cubicBezTo>
                    <a:pt x="205" y="135"/>
                    <a:pt x="215" y="145"/>
                    <a:pt x="220" y="160"/>
                  </a:cubicBezTo>
                  <a:cubicBezTo>
                    <a:pt x="225" y="175"/>
                    <a:pt x="215" y="185"/>
                    <a:pt x="200" y="190"/>
                  </a:cubicBezTo>
                  <a:cubicBezTo>
                    <a:pt x="35" y="235"/>
                    <a:pt x="35" y="235"/>
                    <a:pt x="35" y="235"/>
                  </a:cubicBezTo>
                  <a:lnTo>
                    <a:pt x="30" y="235"/>
                  </a:lnTo>
                  <a:close/>
                  <a:moveTo>
                    <a:pt x="30" y="375"/>
                  </a:moveTo>
                  <a:cubicBezTo>
                    <a:pt x="20" y="375"/>
                    <a:pt x="10" y="370"/>
                    <a:pt x="5" y="355"/>
                  </a:cubicBezTo>
                  <a:cubicBezTo>
                    <a:pt x="0" y="340"/>
                    <a:pt x="10" y="330"/>
                    <a:pt x="25" y="325"/>
                  </a:cubicBezTo>
                  <a:cubicBezTo>
                    <a:pt x="190" y="280"/>
                    <a:pt x="190" y="280"/>
                    <a:pt x="190" y="280"/>
                  </a:cubicBezTo>
                  <a:cubicBezTo>
                    <a:pt x="205" y="275"/>
                    <a:pt x="215" y="285"/>
                    <a:pt x="220" y="300"/>
                  </a:cubicBezTo>
                  <a:cubicBezTo>
                    <a:pt x="225" y="315"/>
                    <a:pt x="215" y="325"/>
                    <a:pt x="200" y="330"/>
                  </a:cubicBezTo>
                  <a:cubicBezTo>
                    <a:pt x="35" y="375"/>
                    <a:pt x="35" y="375"/>
                    <a:pt x="35" y="375"/>
                  </a:cubicBezTo>
                  <a:cubicBezTo>
                    <a:pt x="35" y="370"/>
                    <a:pt x="30" y="375"/>
                    <a:pt x="30" y="3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cxnSp>
        <p:nvCxnSpPr>
          <p:cNvPr id="30" name="直接连接符 29"/>
          <p:cNvCxnSpPr/>
          <p:nvPr/>
        </p:nvCxnSpPr>
        <p:spPr>
          <a:xfrm flipV="1">
            <a:off x="4857750" y="805180"/>
            <a:ext cx="7334250" cy="952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 name="日期占位符 2"/>
          <p:cNvSpPr>
            <a:spLocks noGrp="1"/>
          </p:cNvSpPr>
          <p:nvPr>
            <p:ph type="dt" sz="half" idx="10"/>
          </p:nvPr>
        </p:nvSpPr>
        <p:spPr/>
        <p:txBody>
          <a:bodyPr/>
          <a:p>
            <a:fld id="{82F288E0-7875-42C4-84C8-98DBBD3BF4D2}" type="datetime1">
              <a:rPr lang="zh-CN" altLang="en-US" smtClean="0"/>
            </a:fld>
            <a:endParaRPr lang="zh-CN" altLang="en-US"/>
          </a:p>
        </p:txBody>
      </p:sp>
      <p:sp>
        <p:nvSpPr>
          <p:cNvPr id="11" name="文本框 10"/>
          <p:cNvSpPr txBox="1"/>
          <p:nvPr/>
        </p:nvSpPr>
        <p:spPr>
          <a:xfrm>
            <a:off x="5158740" y="290830"/>
            <a:ext cx="6096000" cy="860425"/>
          </a:xfrm>
          <a:prstGeom prst="rect">
            <a:avLst/>
          </a:prstGeom>
          <a:noFill/>
        </p:spPr>
        <p:txBody>
          <a:bodyPr wrap="square" rtlCol="0" anchor="t">
            <a:spAutoFit/>
          </a:bodyPr>
          <a:p>
            <a:pPr algn="ctr"/>
            <a:r>
              <a:rPr lang="zh-CN" altLang="en-US" sz="3200" b="1">
                <a:solidFill>
                  <a:schemeClr val="accent1"/>
                </a:solidFill>
                <a:effectLst>
                  <a:outerShdw blurRad="38100" dist="25400" dir="5400000" algn="ctr" rotWithShape="0">
                    <a:srgbClr val="6E747A">
                      <a:alpha val="43000"/>
                    </a:srgbClr>
                  </a:outerShdw>
                </a:effectLst>
                <a:sym typeface="+mn-ea"/>
              </a:rPr>
              <a:t>社会学习粒子群优化算法</a:t>
            </a:r>
            <a:endParaRPr lang="zh-CN" altLang="en-US" sz="3200" b="1">
              <a:solidFill>
                <a:schemeClr val="accent1"/>
              </a:solidFill>
              <a:effectLst>
                <a:outerShdw blurRad="38100" dist="25400" dir="5400000" algn="ctr" rotWithShape="0">
                  <a:srgbClr val="6E747A">
                    <a:alpha val="43000"/>
                  </a:srgbClr>
                </a:outerShdw>
              </a:effectLst>
              <a:sym typeface="+mn-ea"/>
            </a:endParaRPr>
          </a:p>
          <a:p>
            <a:pPr algn="ctr"/>
            <a:r>
              <a:rPr lang="en-US" altLang="zh-CN" b="1">
                <a:solidFill>
                  <a:schemeClr val="accent1"/>
                </a:solidFill>
                <a:effectLst>
                  <a:outerShdw blurRad="38100" dist="25400" dir="5400000" algn="ctr" rotWithShape="0">
                    <a:srgbClr val="6E747A">
                      <a:alpha val="43000"/>
                    </a:srgbClr>
                  </a:outerShdw>
                </a:effectLst>
                <a:sym typeface="+mn-ea"/>
              </a:rPr>
              <a:t>                                               </a:t>
            </a:r>
            <a:r>
              <a:rPr lang="zh-CN" altLang="en-US" b="1">
                <a:solidFill>
                  <a:schemeClr val="accent1"/>
                </a:solidFill>
                <a:effectLst>
                  <a:outerShdw blurRad="38100" dist="25400" dir="5400000" algn="ctr" rotWithShape="0">
                    <a:srgbClr val="6E747A">
                      <a:alpha val="43000"/>
                    </a:srgbClr>
                  </a:outerShdw>
                </a:effectLst>
                <a:sym typeface="+mn-ea"/>
              </a:rPr>
              <a:t>SLPSO</a:t>
            </a:r>
            <a:endParaRPr lang="zh-CN" altLang="en-US" b="1">
              <a:solidFill>
                <a:schemeClr val="accent1"/>
              </a:solidFill>
              <a:effectLst>
                <a:outerShdw blurRad="38100" dist="25400" dir="5400000" algn="ctr" rotWithShape="0">
                  <a:srgbClr val="6E747A">
                    <a:alpha val="43000"/>
                  </a:srgbClr>
                </a:outerShdw>
              </a:effectLst>
              <a:sym typeface="+mn-ea"/>
            </a:endParaRPr>
          </a:p>
        </p:txBody>
      </p:sp>
      <p:sp>
        <p:nvSpPr>
          <p:cNvPr id="12" name="文本框 11"/>
          <p:cNvSpPr txBox="1"/>
          <p:nvPr/>
        </p:nvSpPr>
        <p:spPr>
          <a:xfrm>
            <a:off x="2784475" y="1100455"/>
            <a:ext cx="7379335" cy="368300"/>
          </a:xfrm>
          <a:prstGeom prst="rect">
            <a:avLst/>
          </a:prstGeom>
          <a:noFill/>
        </p:spPr>
        <p:txBody>
          <a:bodyPr wrap="square" rtlCol="0">
            <a:spAutoFit/>
          </a:bodyPr>
          <a:p>
            <a:r>
              <a:rPr lang="zh-CN" altLang="en-US"/>
              <a:t>社会学习粒子群优化算法对大规模单目标</a:t>
            </a:r>
            <a:r>
              <a:rPr lang="zh-CN" altLang="en-US">
                <a:sym typeface="+mn-ea"/>
              </a:rPr>
              <a:t>高维优化</a:t>
            </a:r>
            <a:r>
              <a:rPr lang="zh-CN" altLang="en-US"/>
              <a:t>表现出良好性能。</a:t>
            </a:r>
            <a:endParaRPr lang="zh-CN" altLang="en-US"/>
          </a:p>
        </p:txBody>
      </p:sp>
      <mc:AlternateContent xmlns:mc="http://schemas.openxmlformats.org/markup-compatibility/2006">
        <mc:Choice xmlns:a14="http://schemas.microsoft.com/office/drawing/2010/main" Requires="a14">
          <p:sp>
            <p:nvSpPr>
              <p:cNvPr id="14" name="文本框 13"/>
              <p:cNvSpPr txBox="1"/>
              <p:nvPr/>
            </p:nvSpPr>
            <p:spPr>
              <a:xfrm>
                <a:off x="6885241" y="1925574"/>
                <a:ext cx="4208145" cy="118173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𝑑</m:t>
                          </m:r>
                        </m:sub>
                      </m:sSub>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𝑑</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𝑖𝑓</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𝑟𝑎𝑛𝑑</m:t>
                              </m:r>
                              <m:r>
                                <a:rPr lang="en-US" altLang="zh-CN" i="1">
                                  <a:latin typeface="Cambria Math" panose="02040503050406030204" charset="0"/>
                                  <a:cs typeface="Cambria Math" panose="02040503050406030204" charset="0"/>
                                </a:rPr>
                                <m:t>()&gt;</m:t>
                              </m:r>
                              <m:r>
                                <a:rPr lang="en-US" altLang="zh-CN" i="1">
                                  <a:latin typeface="Cambria Math" panose="02040503050406030204" charset="0"/>
                                  <a:cs typeface="Cambria Math" panose="02040503050406030204" charset="0"/>
                                </a:rPr>
                                <m:t>𝑃𝑟</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𝑑</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𝑣</m:t>
                                  </m:r>
                                </m:e>
                                <m:sub>
                                  <m:r>
                                    <a:rPr lang="en-US" altLang="zh-CN" i="1">
                                      <a:latin typeface="Cambria Math" panose="02040503050406030204" charset="0"/>
                                      <a:cs typeface="Cambria Math" panose="02040503050406030204" charset="0"/>
                                    </a:rPr>
                                    <m:t>𝑑</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𝑜𝑡ℎ𝑒𝑟𝑤𝑖𝑠𝑒</m:t>
                              </m:r>
                            </m:e>
                          </m:eqArr>
                        </m:e>
                      </m:d>
                    </m:oMath>
                  </m:oMathPara>
                </a14:m>
                <a:endParaRPr lang="en-US" altLang="zh-CN" i="1">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𝑣</m:t>
                          </m:r>
                        </m:e>
                        <m:sub>
                          <m:r>
                            <a:rPr lang="en-US" altLang="zh-CN" i="1">
                              <a:latin typeface="Cambria Math" panose="02040503050406030204" charset="0"/>
                              <a:cs typeface="Cambria Math" panose="02040503050406030204" charset="0"/>
                            </a:rPr>
                            <m:t>𝑑</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𝑟</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𝑧</m:t>
                          </m:r>
                        </m:e>
                        <m:sub>
                          <m:r>
                            <a:rPr lang="en-US" altLang="zh-CN" i="1">
                              <a:latin typeface="Cambria Math" panose="02040503050406030204" charset="0"/>
                              <a:cs typeface="Cambria Math" panose="02040503050406030204" charset="0"/>
                            </a:rPr>
                            <m:t>𝑑</m:t>
                          </m:r>
                        </m:sub>
                        <m:sup>
                          <m:r>
                            <a:rPr lang="en-US" altLang="zh-CN" i="1">
                              <a:latin typeface="Cambria Math" panose="02040503050406030204" charset="0"/>
                              <a:cs typeface="Cambria Math" panose="02040503050406030204" charset="0"/>
                            </a:rPr>
                            <m:t>𝑘</m:t>
                          </m:r>
                        </m:sup>
                      </m:sSub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𝑑</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𝜀</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𝑟</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sub>
                          <m:r>
                            <a:rPr lang="en-US" altLang="zh-CN" i="1">
                              <a:latin typeface="Cambria Math" panose="02040503050406030204" charset="0"/>
                              <a:cs typeface="Cambria Math" panose="02040503050406030204" charset="0"/>
                            </a:rPr>
                            <m:t>𝑑</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𝑑</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𝑟</m:t>
                          </m:r>
                        </m:e>
                        <m:sub>
                          <m:r>
                            <a:rPr lang="en-US" altLang="zh-CN" i="1">
                              <a:latin typeface="Cambria Math" panose="02040503050406030204" charset="0"/>
                              <a:cs typeface="Cambria Math" panose="02040503050406030204" charset="0"/>
                            </a:rPr>
                            <m:t>3</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𝑣</m:t>
                          </m:r>
                        </m:e>
                        <m:sub>
                          <m:r>
                            <a:rPr lang="en-US" altLang="zh-CN" i="1">
                              <a:latin typeface="Cambria Math" panose="02040503050406030204" charset="0"/>
                              <a:cs typeface="Cambria Math" panose="02040503050406030204" charset="0"/>
                            </a:rPr>
                            <m:t>𝑑</m:t>
                          </m:r>
                        </m:sub>
                      </m:sSub>
                    </m:oMath>
                  </m:oMathPara>
                </a14:m>
                <a:endParaRPr lang="en-US" altLang="zh-CN" i="1">
                  <a:latin typeface="Cambria Math" panose="02040503050406030204" charset="0"/>
                  <a:cs typeface="Cambria Math" panose="02040503050406030204" charset="0"/>
                </a:endParaRPr>
              </a:p>
              <a:p>
                <a:pPr algn="l"/>
                <a:endParaRPr lang="zh-CN" altLang="en-US">
                  <a:latin typeface="Cambria Math" panose="02040503050406030204" charset="0"/>
                  <a:cs typeface="Cambria Math" panose="02040503050406030204"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6885241" y="1925574"/>
                <a:ext cx="4208145" cy="1181735"/>
              </a:xfrm>
              <a:prstGeom prst="rect">
                <a:avLst/>
              </a:prstGeom>
              <a:blipFill rotWithShape="1">
                <a:blip r:embed="rId3"/>
                <a:stretch>
                  <a:fillRect l="-14" t="-21" r="14"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7021195" y="3563620"/>
                <a:ext cx="4432300" cy="1786255"/>
              </a:xfrm>
              <a:prstGeom prst="rect">
                <a:avLst/>
              </a:prstGeom>
              <a:noFill/>
            </p:spPr>
            <p:txBody>
              <a:bodyPr wrap="square" rtlCol="0" anchor="t">
                <a:spAutoFit/>
              </a:bodyPr>
              <a:p>
                <a:pPr algn="l"/>
                <a14:m>
                  <m:oMath xmlns:m="http://schemas.openxmlformats.org/officeDocument/2006/math">
                    <m:r>
                      <a:rPr lang="en-US" altLang="zh-CN" i="1">
                        <a:latin typeface="Cambria Math" panose="02040503050406030204" charset="0"/>
                        <a:cs typeface="Cambria Math" panose="02040503050406030204" charset="0"/>
                      </a:rPr>
                      <m:t>𝑃𝑟</m:t>
                    </m:r>
                  </m:oMath>
                </a14:m>
                <a:r>
                  <a:rPr lang="zh-CN" altLang="en-US">
                    <a:latin typeface="Cambria Math" panose="02040503050406030204" charset="0"/>
                    <a:cs typeface="Cambria Math" panose="02040503050406030204" charset="0"/>
                    <a:sym typeface="+mn-ea"/>
                  </a:rPr>
                  <a:t>：学习概率</a:t>
                </a:r>
                <a:endParaRPr lang="en-US" altLang="zh-CN" i="1">
                  <a:latin typeface="Cambria Math" panose="02040503050406030204" charset="0"/>
                  <a:cs typeface="Cambria Math" panose="02040503050406030204" charset="0"/>
                </a:endParaRPr>
              </a:p>
              <a:p>
                <a:pPr algn="l"/>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𝑟</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𝑟</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𝑟</m:t>
                        </m:r>
                      </m:e>
                      <m:sub>
                        <m:r>
                          <a:rPr lang="en-US" altLang="zh-CN" i="1">
                            <a:latin typeface="Cambria Math" panose="02040503050406030204" charset="0"/>
                            <a:cs typeface="Cambria Math" panose="02040503050406030204" charset="0"/>
                          </a:rPr>
                          <m:t>3</m:t>
                        </m:r>
                      </m:sub>
                    </m:sSub>
                  </m:oMath>
                </a14:m>
                <a:r>
                  <a:rPr lang="zh-CN" altLang="en-US">
                    <a:latin typeface="Cambria Math" panose="02040503050406030204" charset="0"/>
                    <a:cs typeface="Cambria Math" panose="02040503050406030204" charset="0"/>
                    <a:sym typeface="+mn-ea"/>
                  </a:rPr>
                  <a:t>：</a:t>
                </a:r>
                <a:r>
                  <a:rPr lang="en-US" altLang="zh-CN">
                    <a:latin typeface="Cambria Math" panose="02040503050406030204" charset="0"/>
                    <a:cs typeface="Cambria Math" panose="02040503050406030204" charset="0"/>
                    <a:sym typeface="+mn-ea"/>
                  </a:rPr>
                  <a:t>0~1</a:t>
                </a:r>
                <a:r>
                  <a:rPr lang="zh-CN" altLang="en-US">
                    <a:latin typeface="Cambria Math" panose="02040503050406030204" charset="0"/>
                    <a:cs typeface="Cambria Math" panose="02040503050406030204" charset="0"/>
                    <a:sym typeface="+mn-ea"/>
                  </a:rPr>
                  <a:t>之间的随机数</a:t>
                </a:r>
                <a:endParaRPr lang="zh-CN" altLang="en-US">
                  <a:latin typeface="Cambria Math" panose="02040503050406030204" charset="0"/>
                  <a:cs typeface="Cambria Math" panose="02040503050406030204" charset="0"/>
                </a:endParaRPr>
              </a:p>
              <a:p>
                <a:pPr algn="l"/>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𝑧</m:t>
                        </m:r>
                      </m:e>
                      <m:sub>
                        <m:r>
                          <a:rPr lang="en-US" altLang="zh-CN" i="1">
                            <a:latin typeface="Cambria Math" panose="02040503050406030204" charset="0"/>
                            <a:cs typeface="Cambria Math" panose="02040503050406030204" charset="0"/>
                          </a:rPr>
                          <m:t>𝑑</m:t>
                        </m:r>
                      </m:sub>
                      <m:sup>
                        <m:r>
                          <a:rPr lang="en-US" altLang="zh-CN" i="1">
                            <a:latin typeface="Cambria Math" panose="02040503050406030204" charset="0"/>
                            <a:cs typeface="Cambria Math" panose="02040503050406030204" charset="0"/>
                          </a:rPr>
                          <m:t>𝑘</m:t>
                        </m:r>
                      </m:sup>
                    </m:sSubSup>
                  </m:oMath>
                </a14:m>
                <a:r>
                  <a:rPr lang="zh-CN" altLang="en-US">
                    <a:latin typeface="Cambria Math" panose="02040503050406030204" charset="0"/>
                    <a:cs typeface="Cambria Math" panose="02040503050406030204" charset="0"/>
                    <a:sym typeface="+mn-ea"/>
                  </a:rPr>
                  <a:t>：第</a:t>
                </a:r>
                <a:r>
                  <a:rPr lang="en-US" altLang="zh-CN">
                    <a:latin typeface="Cambria Math" panose="02040503050406030204" charset="0"/>
                    <a:cs typeface="Cambria Math" panose="02040503050406030204" charset="0"/>
                    <a:sym typeface="+mn-ea"/>
                  </a:rPr>
                  <a:t>d</a:t>
                </a:r>
                <a:r>
                  <a:rPr lang="zh-CN" altLang="en-US">
                    <a:latin typeface="Cambria Math" panose="02040503050406030204" charset="0"/>
                    <a:cs typeface="Cambria Math" panose="02040503050406030204" charset="0"/>
                    <a:sym typeface="+mn-ea"/>
                  </a:rPr>
                  <a:t>维决策变量较好的是第</a:t>
                </a:r>
                <a:r>
                  <a:rPr lang="en-US" altLang="zh-CN">
                    <a:latin typeface="Cambria Math" panose="02040503050406030204" charset="0"/>
                    <a:cs typeface="Cambria Math" panose="02040503050406030204" charset="0"/>
                    <a:sym typeface="+mn-ea"/>
                  </a:rPr>
                  <a:t>k</a:t>
                </a:r>
                <a:r>
                  <a:rPr lang="zh-CN" altLang="en-US">
                    <a:latin typeface="Cambria Math" panose="02040503050406030204" charset="0"/>
                    <a:cs typeface="Cambria Math" panose="02040503050406030204" charset="0"/>
                    <a:sym typeface="+mn-ea"/>
                  </a:rPr>
                  <a:t>个粒子，</a:t>
                </a:r>
                <a:endParaRPr lang="zh-CN" altLang="en-US">
                  <a:latin typeface="Cambria Math" panose="02040503050406030204" charset="0"/>
                  <a:cs typeface="Cambria Math" panose="02040503050406030204" charset="0"/>
                </a:endParaRPr>
              </a:p>
              <a:p>
                <a:pPr algn="l"/>
                <a:r>
                  <a:rPr lang="zh-CN" altLang="en-US">
                    <a:latin typeface="Cambria Math" panose="02040503050406030204" charset="0"/>
                    <a:cs typeface="Cambria Math" panose="02040503050406030204" charset="0"/>
                    <a:sym typeface="+mn-ea"/>
                  </a:rPr>
                  <a:t> </a:t>
                </a:r>
                <a:r>
                  <a:rPr lang="en-US" altLang="zh-CN">
                    <a:latin typeface="Cambria Math" panose="02040503050406030204" charset="0"/>
                    <a:cs typeface="Cambria Math" panose="02040503050406030204" charset="0"/>
                    <a:sym typeface="+mn-ea"/>
                  </a:rPr>
                  <a:t>        </a:t>
                </a:r>
                <a:r>
                  <a:rPr lang="zh-CN" altLang="en-US">
                    <a:latin typeface="Cambria Math" panose="02040503050406030204" charset="0"/>
                    <a:cs typeface="Cambria Math" panose="02040503050406030204" charset="0"/>
                    <a:sym typeface="+mn-ea"/>
                  </a:rPr>
                  <a:t>每个维度不同</a:t>
                </a:r>
                <a:endParaRPr lang="zh-CN" altLang="en-US">
                  <a:latin typeface="Cambria Math" panose="02040503050406030204" charset="0"/>
                  <a:cs typeface="Cambria Math" panose="02040503050406030204" charset="0"/>
                </a:endParaRPr>
              </a:p>
              <a:p>
                <a:pPr algn="l"/>
                <a14:m>
                  <m:oMath xmlns:m="http://schemas.openxmlformats.org/officeDocument/2006/math">
                    <m:r>
                      <a:rPr lang="en-US" altLang="zh-CN" i="1">
                        <a:latin typeface="Cambria Math" panose="02040503050406030204" charset="0"/>
                        <a:cs typeface="Cambria Math" panose="02040503050406030204" charset="0"/>
                      </a:rPr>
                      <m:t>𝜀</m:t>
                    </m:r>
                  </m:oMath>
                </a14:m>
                <a:r>
                  <a:rPr lang="zh-CN" altLang="en-US">
                    <a:latin typeface="Cambria Math" panose="02040503050406030204" charset="0"/>
                    <a:cs typeface="Cambria Math" panose="02040503050406030204" charset="0"/>
                    <a:sym typeface="+mn-ea"/>
                  </a:rPr>
                  <a:t>：社会影响因子</a:t>
                </a:r>
                <a:endParaRPr lang="zh-CN" altLang="en-US">
                  <a:latin typeface="Cambria Math" panose="02040503050406030204" charset="0"/>
                  <a:cs typeface="Cambria Math" panose="02040503050406030204" charset="0"/>
                </a:endParaRPr>
              </a:p>
              <a:p>
                <a:pPr algn="l"/>
                <a14:m>
                  <m:oMath xmlns:m="http://schemas.openxmlformats.org/officeDocument/2006/math">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sub>
                        <m:r>
                          <a:rPr lang="en-US" altLang="zh-CN" i="1">
                            <a:latin typeface="Cambria Math" panose="02040503050406030204" charset="0"/>
                            <a:cs typeface="Cambria Math" panose="02040503050406030204" charset="0"/>
                          </a:rPr>
                          <m:t>𝑑</m:t>
                        </m:r>
                      </m:sub>
                    </m:sSub>
                  </m:oMath>
                </a14:m>
                <a:r>
                  <a:rPr lang="zh-CN" altLang="en-US">
                    <a:latin typeface="Cambria Math" panose="02040503050406030204" charset="0"/>
                    <a:cs typeface="Cambria Math" panose="02040503050406030204" charset="0"/>
                    <a:sym typeface="+mn-ea"/>
                  </a:rPr>
                  <a:t>：第</a:t>
                </a:r>
                <a:r>
                  <a:rPr lang="en-US" altLang="zh-CN">
                    <a:latin typeface="Cambria Math" panose="02040503050406030204" charset="0"/>
                    <a:cs typeface="Cambria Math" panose="02040503050406030204" charset="0"/>
                    <a:sym typeface="+mn-ea"/>
                  </a:rPr>
                  <a:t>d</a:t>
                </a:r>
                <a:r>
                  <a:rPr lang="zh-CN" altLang="en-US">
                    <a:latin typeface="Cambria Math" panose="02040503050406030204" charset="0"/>
                    <a:cs typeface="Cambria Math" panose="02040503050406030204" charset="0"/>
                    <a:sym typeface="+mn-ea"/>
                  </a:rPr>
                  <a:t>维所有粒子的平均向量</a:t>
                </a:r>
                <a:endParaRPr lang="zh-CN" altLang="en-US">
                  <a:latin typeface="Cambria Math" panose="02040503050406030204" charset="0"/>
                  <a:cs typeface="Cambria Math" panose="02040503050406030204" charset="0"/>
                  <a:sym typeface="+mn-ea"/>
                </a:endParaRPr>
              </a:p>
            </p:txBody>
          </p:sp>
        </mc:Choice>
        <mc:Fallback>
          <p:sp>
            <p:nvSpPr>
              <p:cNvPr id="4" name="文本框 3"/>
              <p:cNvSpPr txBox="1">
                <a:spLocks noRot="1" noChangeAspect="1" noMove="1" noResize="1" noEditPoints="1" noAdjustHandles="1" noChangeArrowheads="1" noChangeShapeType="1" noTextEdit="1"/>
              </p:cNvSpPr>
              <p:nvPr/>
            </p:nvSpPr>
            <p:spPr>
              <a:xfrm>
                <a:off x="7021195" y="3563620"/>
                <a:ext cx="4432300" cy="1786255"/>
              </a:xfrm>
              <a:prstGeom prst="rect">
                <a:avLst/>
              </a:prstGeom>
              <a:blipFill rotWithShape="1">
                <a:blip r:embed="rId4"/>
                <a:stretch>
                  <a:fillRect/>
                </a:stretch>
              </a:blipFill>
            </p:spPr>
            <p:txBody>
              <a:bodyPr/>
              <a:lstStyle/>
              <a:p>
                <a:r>
                  <a:rPr lang="zh-CN" altLang="en-US">
                    <a:noFill/>
                  </a:rPr>
                  <a:t> </a:t>
                </a:r>
              </a:p>
            </p:txBody>
          </p:sp>
        </mc:Fallback>
      </mc:AlternateContent>
      <p:sp>
        <p:nvSpPr>
          <p:cNvPr id="7" name="矩形 6"/>
          <p:cNvSpPr/>
          <p:nvPr/>
        </p:nvSpPr>
        <p:spPr>
          <a:xfrm>
            <a:off x="7541260" y="2524760"/>
            <a:ext cx="1149985" cy="31623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 name="矩形 9"/>
          <p:cNvSpPr/>
          <p:nvPr/>
        </p:nvSpPr>
        <p:spPr>
          <a:xfrm>
            <a:off x="7331710" y="2891790"/>
            <a:ext cx="1568450" cy="398780"/>
          </a:xfrm>
          <a:prstGeom prst="rect">
            <a:avLst/>
          </a:prstGeom>
          <a:noFill/>
          <a:ln>
            <a:noFill/>
          </a:ln>
        </p:spPr>
        <p:txBody>
          <a:bodyPr wrap="square" rtlCol="0" anchor="t">
            <a:spAutoFit/>
          </a:bodyPr>
          <a:p>
            <a:pPr algn="ctr"/>
            <a:r>
              <a:rPr lang="zh-CN" altLang="en-US" sz="2000">
                <a:solidFill>
                  <a:schemeClr val="accent1"/>
                </a:solidFill>
                <a:effectLst/>
                <a:sym typeface="+mn-ea"/>
              </a:rPr>
              <a:t>优质解</a:t>
            </a:r>
            <a:r>
              <a:rPr lang="zh-CN" altLang="en-US" sz="2000">
                <a:ln/>
                <a:solidFill>
                  <a:schemeClr val="accent1"/>
                </a:solidFill>
                <a:effectLst/>
              </a:rPr>
              <a:t>学习</a:t>
            </a:r>
            <a:endParaRPr lang="zh-CN" altLang="en-US" sz="2000">
              <a:ln/>
              <a:solidFill>
                <a:schemeClr val="accent1"/>
              </a:solidFill>
              <a:effectLst/>
            </a:endParaRPr>
          </a:p>
        </p:txBody>
      </p:sp>
      <p:sp>
        <p:nvSpPr>
          <p:cNvPr id="13" name="矩形 12"/>
          <p:cNvSpPr/>
          <p:nvPr/>
        </p:nvSpPr>
        <p:spPr>
          <a:xfrm>
            <a:off x="8954770" y="2524760"/>
            <a:ext cx="1279525" cy="316230"/>
          </a:xfrm>
          <a:prstGeom prst="rect">
            <a:avLst/>
          </a:prstGeom>
          <a:ln>
            <a:solidFill>
              <a:srgbClr val="92D05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solidFill>
                <a:srgbClr val="FF0000"/>
              </a:solidFill>
            </a:endParaRPr>
          </a:p>
        </p:txBody>
      </p:sp>
      <p:sp>
        <p:nvSpPr>
          <p:cNvPr id="15" name="矩形 14"/>
          <p:cNvSpPr/>
          <p:nvPr/>
        </p:nvSpPr>
        <p:spPr>
          <a:xfrm>
            <a:off x="8966200" y="2891790"/>
            <a:ext cx="1198880" cy="398780"/>
          </a:xfrm>
          <a:prstGeom prst="rect">
            <a:avLst/>
          </a:prstGeom>
          <a:noFill/>
          <a:ln>
            <a:noFill/>
          </a:ln>
        </p:spPr>
        <p:txBody>
          <a:bodyPr wrap="none" rtlCol="0" anchor="t">
            <a:spAutoFit/>
          </a:bodyPr>
          <a:p>
            <a:pPr algn="ctr"/>
            <a:r>
              <a:rPr lang="zh-CN" altLang="en-US" sz="2000">
                <a:solidFill>
                  <a:srgbClr val="92D050"/>
                </a:solidFill>
                <a:effectLst/>
              </a:rPr>
              <a:t>社会学习</a:t>
            </a:r>
            <a:endParaRPr lang="zh-CN" altLang="en-US" sz="2000">
              <a:solidFill>
                <a:srgbClr val="92D050"/>
              </a:solidFill>
              <a:effectLst/>
            </a:endParaRPr>
          </a:p>
        </p:txBody>
      </p:sp>
      <p:sp>
        <p:nvSpPr>
          <p:cNvPr id="16" name="矩形 15"/>
          <p:cNvSpPr/>
          <p:nvPr/>
        </p:nvSpPr>
        <p:spPr>
          <a:xfrm>
            <a:off x="10497820" y="2524760"/>
            <a:ext cx="488315" cy="31623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n>
                <a:solidFill>
                  <a:srgbClr val="FF0000"/>
                </a:solidFill>
              </a:ln>
              <a:solidFill>
                <a:srgbClr val="FF0000"/>
              </a:solidFill>
            </a:endParaRPr>
          </a:p>
        </p:txBody>
      </p:sp>
      <p:sp>
        <p:nvSpPr>
          <p:cNvPr id="17" name="矩形 16"/>
          <p:cNvSpPr/>
          <p:nvPr/>
        </p:nvSpPr>
        <p:spPr>
          <a:xfrm>
            <a:off x="10142220" y="2891790"/>
            <a:ext cx="1198880" cy="398780"/>
          </a:xfrm>
          <a:prstGeom prst="rect">
            <a:avLst/>
          </a:prstGeom>
          <a:noFill/>
          <a:ln>
            <a:noFill/>
          </a:ln>
        </p:spPr>
        <p:txBody>
          <a:bodyPr wrap="none" rtlCol="0" anchor="t">
            <a:spAutoFit/>
          </a:bodyPr>
          <a:p>
            <a:pPr algn="ctr"/>
            <a:r>
              <a:rPr lang="zh-CN" altLang="en-US" sz="2000">
                <a:solidFill>
                  <a:srgbClr val="FF0000"/>
                </a:solidFill>
                <a:effectLst/>
              </a:rPr>
              <a:t>自身方向</a:t>
            </a:r>
            <a:endParaRPr lang="zh-CN" altLang="en-US" sz="2000">
              <a:solidFill>
                <a:srgbClr val="FF0000"/>
              </a:solidFill>
              <a:effectLst/>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4" grpId="0"/>
      <p:bldP spid="4" grpId="1"/>
      <p:bldP spid="7" grpId="0" animBg="1"/>
      <p:bldP spid="7" grpId="1" animBg="1"/>
      <p:bldP spid="10" grpId="0"/>
      <p:bldP spid="10" grpId="1"/>
      <p:bldP spid="13" grpId="0" animBg="1"/>
      <p:bldP spid="13" grpId="1" animBg="1"/>
      <p:bldP spid="15" grpId="0"/>
      <p:bldP spid="15" grpId="1"/>
      <p:bldP spid="16" grpId="0" animBg="1"/>
      <p:bldP spid="16" grpId="1" animBg="1"/>
      <p:bldP spid="17" grpId="0"/>
      <p:bldP spid="17"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b="-17000"/>
          </a:stretch>
        </a:blipFill>
        <a:effectLst/>
      </p:bgPr>
    </p:bg>
    <p:spTree>
      <p:nvGrpSpPr>
        <p:cNvPr id="1" name=""/>
        <p:cNvGrpSpPr/>
        <p:nvPr/>
      </p:nvGrpSpPr>
      <p:grpSpPr>
        <a:xfrm>
          <a:off x="0" y="0"/>
          <a:ext cx="0" cy="0"/>
          <a:chOff x="0" y="0"/>
          <a:chExt cx="0" cy="0"/>
        </a:xfrm>
      </p:grpSpPr>
      <p:sp>
        <p:nvSpPr>
          <p:cNvPr id="7" name="矩形 6"/>
          <p:cNvSpPr/>
          <p:nvPr/>
        </p:nvSpPr>
        <p:spPr>
          <a:xfrm>
            <a:off x="2595880" y="1905635"/>
            <a:ext cx="9596120" cy="3046730"/>
          </a:xfrm>
          <a:prstGeom prst="rect">
            <a:avLst/>
          </a:prstGeom>
          <a:solidFill>
            <a:schemeClr val="accent2">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文本框 11"/>
          <p:cNvSpPr txBox="1"/>
          <p:nvPr/>
        </p:nvSpPr>
        <p:spPr>
          <a:xfrm>
            <a:off x="2485988" y="2549241"/>
            <a:ext cx="8720455" cy="1014730"/>
          </a:xfrm>
          <a:prstGeom prst="rect">
            <a:avLst/>
          </a:prstGeom>
          <a:noFill/>
        </p:spPr>
        <p:txBody>
          <a:bodyPr wrap="none" rtlCol="0">
            <a:spAutoFit/>
          </a:bodyPr>
          <a:lstStyle/>
          <a:p>
            <a:pPr algn="ctr"/>
            <a:r>
              <a:rPr sz="6000" b="1">
                <a:solidFill>
                  <a:schemeClr val="accent5">
                    <a:lumMod val="50000"/>
                  </a:schemeClr>
                </a:solidFill>
                <a:latin typeface="+mj-ea"/>
                <a:ea typeface="+mj-ea"/>
              </a:rPr>
              <a:t>GCS辅助粒子群优化算法</a:t>
            </a:r>
            <a:endParaRPr sz="6000" b="1">
              <a:solidFill>
                <a:schemeClr val="accent5">
                  <a:lumMod val="50000"/>
                </a:schemeClr>
              </a:solidFill>
              <a:latin typeface="+mj-ea"/>
              <a:ea typeface="+mj-ea"/>
            </a:endParaRPr>
          </a:p>
        </p:txBody>
      </p:sp>
      <p:sp>
        <p:nvSpPr>
          <p:cNvPr id="2" name="矩形 1"/>
          <p:cNvSpPr/>
          <p:nvPr/>
        </p:nvSpPr>
        <p:spPr>
          <a:xfrm>
            <a:off x="11206270" y="2272861"/>
            <a:ext cx="741781" cy="231227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9149361" y="3624931"/>
            <a:ext cx="2057400" cy="583565"/>
          </a:xfrm>
          <a:prstGeom prst="rect">
            <a:avLst/>
          </a:prstGeom>
          <a:noFill/>
        </p:spPr>
        <p:txBody>
          <a:bodyPr wrap="none" rtlCol="0">
            <a:spAutoFit/>
          </a:bodyPr>
          <a:p>
            <a:pPr algn="ctr"/>
            <a:r>
              <a:rPr sz="3200" b="1">
                <a:solidFill>
                  <a:schemeClr val="accent5">
                    <a:lumMod val="50000"/>
                  </a:schemeClr>
                </a:solidFill>
                <a:latin typeface="+mj-ea"/>
                <a:ea typeface="+mj-ea"/>
              </a:rPr>
              <a:t>GCS</a:t>
            </a:r>
            <a:r>
              <a:rPr lang="en-US" sz="3200" b="1">
                <a:solidFill>
                  <a:schemeClr val="accent5">
                    <a:lumMod val="50000"/>
                  </a:schemeClr>
                </a:solidFill>
                <a:latin typeface="+mj-ea"/>
                <a:ea typeface="+mj-ea"/>
              </a:rPr>
              <a:t>-PSO</a:t>
            </a:r>
            <a:endParaRPr lang="en-US" sz="3200" b="1">
              <a:solidFill>
                <a:schemeClr val="accent5">
                  <a:lumMod val="50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3000"/>
          </a:blip>
          <a:stretch>
            <a:fillRect/>
          </a:stretch>
        </a:blipFill>
        <a:effectLst/>
      </p:bgPr>
    </p:bg>
    <p:spTree>
      <p:nvGrpSpPr>
        <p:cNvPr id="1" name=""/>
        <p:cNvGrpSpPr/>
        <p:nvPr/>
      </p:nvGrpSpPr>
      <p:grpSpPr>
        <a:xfrm>
          <a:off x="0" y="0"/>
          <a:ext cx="0" cy="0"/>
          <a:chOff x="0" y="0"/>
          <a:chExt cx="0" cy="0"/>
        </a:xfrm>
      </p:grpSpPr>
      <p:sp>
        <p:nvSpPr>
          <p:cNvPr id="31" name="文本框 30"/>
          <p:cNvSpPr txBox="1">
            <a:spLocks noChangeArrowheads="1"/>
          </p:cNvSpPr>
          <p:nvPr/>
        </p:nvSpPr>
        <p:spPr bwMode="auto">
          <a:xfrm>
            <a:off x="1398636" y="836564"/>
            <a:ext cx="113474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l" defTabSz="912495">
              <a:defRPr/>
            </a:pPr>
            <a:r>
              <a:rPr lang="en-US" altLang="zh-CN" sz="1600">
                <a:solidFill>
                  <a:schemeClr val="accent5">
                    <a:lumMod val="50000"/>
                  </a:schemeClr>
                </a:solidFill>
                <a:latin typeface="+mj-lt"/>
                <a:ea typeface="+mj-ea"/>
              </a:rPr>
              <a:t>GCS-PSO</a:t>
            </a:r>
            <a:endParaRPr lang="en-US" altLang="zh-CN" sz="1600">
              <a:solidFill>
                <a:schemeClr val="accent5">
                  <a:lumMod val="50000"/>
                </a:schemeClr>
              </a:solidFill>
              <a:latin typeface="+mj-lt"/>
              <a:ea typeface="+mj-ea"/>
            </a:endParaRPr>
          </a:p>
        </p:txBody>
      </p:sp>
      <p:sp>
        <p:nvSpPr>
          <p:cNvPr id="40" name="文本框 39"/>
          <p:cNvSpPr txBox="1">
            <a:spLocks noChangeArrowheads="1"/>
          </p:cNvSpPr>
          <p:nvPr/>
        </p:nvSpPr>
        <p:spPr bwMode="auto">
          <a:xfrm>
            <a:off x="1398636" y="348269"/>
            <a:ext cx="396621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l" defTabSz="912495">
              <a:defRPr/>
            </a:pPr>
            <a:r>
              <a:rPr sz="2665">
                <a:solidFill>
                  <a:schemeClr val="accent5">
                    <a:lumMod val="50000"/>
                  </a:schemeClr>
                </a:solidFill>
                <a:latin typeface="+mj-lt"/>
                <a:ea typeface="+mj-ea"/>
              </a:rPr>
              <a:t>GCS辅助粒子群优化算法</a:t>
            </a:r>
            <a:endParaRPr sz="2665">
              <a:solidFill>
                <a:schemeClr val="accent5">
                  <a:lumMod val="50000"/>
                </a:schemeClr>
              </a:solidFill>
              <a:latin typeface="+mj-lt"/>
              <a:ea typeface="+mj-ea"/>
            </a:endParaRPr>
          </a:p>
        </p:txBody>
      </p:sp>
      <p:sp>
        <p:nvSpPr>
          <p:cNvPr id="41" name="椭圆 40"/>
          <p:cNvSpPr/>
          <p:nvPr/>
        </p:nvSpPr>
        <p:spPr>
          <a:xfrm>
            <a:off x="505337" y="235108"/>
            <a:ext cx="893300" cy="8933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accent5">
                  <a:lumMod val="50000"/>
                </a:schemeClr>
              </a:solidFill>
            </a:endParaRPr>
          </a:p>
        </p:txBody>
      </p:sp>
      <p:grpSp>
        <p:nvGrpSpPr>
          <p:cNvPr id="43" name="组合 42"/>
          <p:cNvGrpSpPr/>
          <p:nvPr/>
        </p:nvGrpSpPr>
        <p:grpSpPr>
          <a:xfrm>
            <a:off x="727949" y="470587"/>
            <a:ext cx="420480" cy="422340"/>
            <a:chOff x="5394325" y="2859088"/>
            <a:chExt cx="358775" cy="360362"/>
          </a:xfrm>
          <a:solidFill>
            <a:schemeClr val="bg1"/>
          </a:solidFill>
        </p:grpSpPr>
        <p:sp>
          <p:nvSpPr>
            <p:cNvPr id="44" name="AutoShape 37"/>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5" name="AutoShape 38"/>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6" name="AutoShape 39"/>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7" name="AutoShape 40"/>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8" name="AutoShape 41"/>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9" name="AutoShape 42"/>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grpSp>
      <p:cxnSp>
        <p:nvCxnSpPr>
          <p:cNvPr id="30" name="直接连接符 29"/>
          <p:cNvCxnSpPr/>
          <p:nvPr/>
        </p:nvCxnSpPr>
        <p:spPr>
          <a:xfrm flipV="1">
            <a:off x="5321300" y="805180"/>
            <a:ext cx="6870700" cy="17780"/>
          </a:xfrm>
          <a:prstGeom prst="line">
            <a:avLst/>
          </a:prstGeom>
        </p:spPr>
        <p:style>
          <a:lnRef idx="1">
            <a:schemeClr val="accent5"/>
          </a:lnRef>
          <a:fillRef idx="0">
            <a:schemeClr val="accent5"/>
          </a:fillRef>
          <a:effectRef idx="0">
            <a:schemeClr val="accent5"/>
          </a:effectRef>
          <a:fontRef idx="minor">
            <a:schemeClr val="tx1"/>
          </a:fontRef>
        </p:style>
      </p:cxnSp>
      <p:sp>
        <p:nvSpPr>
          <p:cNvPr id="3" name="日期占位符 2"/>
          <p:cNvSpPr>
            <a:spLocks noGrp="1"/>
          </p:cNvSpPr>
          <p:nvPr>
            <p:ph type="dt" sz="half" idx="10"/>
          </p:nvPr>
        </p:nvSpPr>
        <p:spPr/>
        <p:txBody>
          <a:bodyPr/>
          <a:p>
            <a:fld id="{82F288E0-7875-42C4-84C8-98DBBD3BF4D2}" type="datetime1">
              <a:rPr lang="zh-CN" altLang="en-US" smtClean="0"/>
            </a:fld>
            <a:endParaRPr lang="zh-CN" altLang="en-US"/>
          </a:p>
        </p:txBody>
      </p:sp>
      <p:pic>
        <p:nvPicPr>
          <p:cNvPr id="4" name="图片 3"/>
          <p:cNvPicPr>
            <a:picLocks noChangeAspect="1"/>
          </p:cNvPicPr>
          <p:nvPr/>
        </p:nvPicPr>
        <p:blipFill>
          <a:blip r:embed="rId2"/>
          <a:stretch>
            <a:fillRect/>
          </a:stretch>
        </p:blipFill>
        <p:spPr>
          <a:xfrm>
            <a:off x="3455670" y="1699260"/>
            <a:ext cx="5353050" cy="4076700"/>
          </a:xfrm>
          <a:prstGeom prst="rect">
            <a:avLst/>
          </a:prstGeom>
        </p:spPr>
      </p:pic>
      <p:sp>
        <p:nvSpPr>
          <p:cNvPr id="5" name="矩形 4"/>
          <p:cNvSpPr/>
          <p:nvPr/>
        </p:nvSpPr>
        <p:spPr>
          <a:xfrm>
            <a:off x="454660" y="3152775"/>
            <a:ext cx="2376170" cy="158432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800"/>
              <a:t>代理辅助进化算法</a:t>
            </a:r>
            <a:endParaRPr lang="zh-CN" altLang="en-US" sz="2800"/>
          </a:p>
        </p:txBody>
      </p:sp>
      <p:cxnSp>
        <p:nvCxnSpPr>
          <p:cNvPr id="6" name="直接箭头连接符 5"/>
          <p:cNvCxnSpPr>
            <a:endCxn id="5" idx="3"/>
          </p:cNvCxnSpPr>
          <p:nvPr/>
        </p:nvCxnSpPr>
        <p:spPr>
          <a:xfrm flipH="1">
            <a:off x="2830830" y="3944620"/>
            <a:ext cx="668020"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 name="矩形 6"/>
          <p:cNvSpPr/>
          <p:nvPr/>
        </p:nvSpPr>
        <p:spPr>
          <a:xfrm>
            <a:off x="9306560" y="3152775"/>
            <a:ext cx="2376170" cy="158432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800"/>
              <a:t>网格分类的轻量级代理</a:t>
            </a:r>
            <a:endParaRPr lang="zh-CN" altLang="en-US" sz="2800"/>
          </a:p>
        </p:txBody>
      </p:sp>
      <p:cxnSp>
        <p:nvCxnSpPr>
          <p:cNvPr id="11" name="直接箭头连接符 10"/>
          <p:cNvCxnSpPr>
            <a:endCxn id="7" idx="1"/>
          </p:cNvCxnSpPr>
          <p:nvPr/>
        </p:nvCxnSpPr>
        <p:spPr>
          <a:xfrm flipV="1">
            <a:off x="8745855" y="3945255"/>
            <a:ext cx="56070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3000"/>
          </a:blip>
          <a:stretch>
            <a:fillRect/>
          </a:stretch>
        </a:blipFill>
        <a:effectLst/>
      </p:bgPr>
    </p:bg>
    <p:spTree>
      <p:nvGrpSpPr>
        <p:cNvPr id="1" name=""/>
        <p:cNvGrpSpPr/>
        <p:nvPr/>
      </p:nvGrpSpPr>
      <p:grpSpPr>
        <a:xfrm>
          <a:off x="0" y="0"/>
          <a:ext cx="0" cy="0"/>
          <a:chOff x="0" y="0"/>
          <a:chExt cx="0" cy="0"/>
        </a:xfrm>
      </p:grpSpPr>
      <p:sp>
        <p:nvSpPr>
          <p:cNvPr id="27" name="Freeform 10"/>
          <p:cNvSpPr/>
          <p:nvPr/>
        </p:nvSpPr>
        <p:spPr bwMode="auto">
          <a:xfrm>
            <a:off x="6553426" y="1017626"/>
            <a:ext cx="593689" cy="664975"/>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65">
              <a:solidFill>
                <a:schemeClr val="accent5">
                  <a:lumMod val="50000"/>
                </a:schemeClr>
              </a:solidFill>
              <a:latin typeface="+mj-lt"/>
            </a:endParaRPr>
          </a:p>
        </p:txBody>
      </p:sp>
      <p:sp>
        <p:nvSpPr>
          <p:cNvPr id="32" name="Freeform 10"/>
          <p:cNvSpPr/>
          <p:nvPr>
            <p:custDataLst>
              <p:tags r:id="rId2"/>
            </p:custDataLst>
          </p:nvPr>
        </p:nvSpPr>
        <p:spPr bwMode="auto">
          <a:xfrm>
            <a:off x="6568666" y="1792747"/>
            <a:ext cx="593689" cy="664975"/>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65">
              <a:solidFill>
                <a:schemeClr val="accent5">
                  <a:lumMod val="50000"/>
                </a:schemeClr>
              </a:solidFill>
              <a:latin typeface="+mj-lt"/>
            </a:endParaRPr>
          </a:p>
        </p:txBody>
      </p:sp>
      <p:sp>
        <p:nvSpPr>
          <p:cNvPr id="33" name="Freeform 10"/>
          <p:cNvSpPr/>
          <p:nvPr>
            <p:custDataLst>
              <p:tags r:id="rId3"/>
            </p:custDataLst>
          </p:nvPr>
        </p:nvSpPr>
        <p:spPr bwMode="auto">
          <a:xfrm>
            <a:off x="6568666" y="2554261"/>
            <a:ext cx="593689" cy="664975"/>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65">
              <a:solidFill>
                <a:schemeClr val="accent5">
                  <a:lumMod val="50000"/>
                </a:schemeClr>
              </a:solidFill>
              <a:latin typeface="+mj-lt"/>
            </a:endParaRPr>
          </a:p>
        </p:txBody>
      </p:sp>
      <p:sp>
        <p:nvSpPr>
          <p:cNvPr id="34" name="矩形 33"/>
          <p:cNvSpPr/>
          <p:nvPr/>
        </p:nvSpPr>
        <p:spPr>
          <a:xfrm>
            <a:off x="7159625" y="1419225"/>
            <a:ext cx="3658235" cy="306705"/>
          </a:xfrm>
          <a:prstGeom prst="rect">
            <a:avLst/>
          </a:prstGeom>
        </p:spPr>
        <p:txBody>
          <a:bodyPr wrap="square">
            <a:spAutoFit/>
          </a:bodyPr>
          <a:lstStyle/>
          <a:p>
            <a:pPr algn="l" defTabSz="912495">
              <a:defRPr/>
            </a:pPr>
            <a:r>
              <a:rPr lang="zh-CN" altLang="en-US" sz="1400">
                <a:solidFill>
                  <a:srgbClr val="3E3321"/>
                </a:solidFill>
                <a:latin typeface="微软雅黑" panose="020B0503020204020204" charset="-122"/>
                <a:ea typeface="微软雅黑" panose="020B0503020204020204" charset="-122"/>
                <a:sym typeface="+mn-ea"/>
              </a:rPr>
              <a:t>解初始化为集合</a:t>
            </a:r>
            <a:r>
              <a:rPr lang="en-US" altLang="zh-CN" sz="1400">
                <a:solidFill>
                  <a:srgbClr val="3E3321"/>
                </a:solidFill>
                <a:latin typeface="微软雅黑" panose="020B0503020204020204" charset="-122"/>
                <a:ea typeface="微软雅黑" panose="020B0503020204020204" charset="-122"/>
                <a:sym typeface="+mn-ea"/>
              </a:rPr>
              <a:t>DB</a:t>
            </a:r>
            <a:r>
              <a:rPr lang="zh-CN" altLang="en-US" sz="1400">
                <a:solidFill>
                  <a:srgbClr val="3E3321"/>
                </a:solidFill>
                <a:latin typeface="微软雅黑" panose="020B0503020204020204" charset="-122"/>
                <a:ea typeface="微软雅黑" panose="020B0503020204020204" charset="-122"/>
                <a:sym typeface="+mn-ea"/>
              </a:rPr>
              <a:t>，并评估初始适应值。</a:t>
            </a:r>
            <a:endParaRPr lang="zh-CN" altLang="en-US" sz="1400">
              <a:solidFill>
                <a:srgbClr val="3E3321"/>
              </a:solidFill>
              <a:latin typeface="微软雅黑" panose="020B0503020204020204" charset="-122"/>
              <a:ea typeface="微软雅黑" panose="020B0503020204020204" charset="-122"/>
              <a:sym typeface="+mn-ea"/>
            </a:endParaRPr>
          </a:p>
        </p:txBody>
      </p:sp>
      <p:sp>
        <p:nvSpPr>
          <p:cNvPr id="35" name="文本框 34"/>
          <p:cNvSpPr txBox="1"/>
          <p:nvPr/>
        </p:nvSpPr>
        <p:spPr>
          <a:xfrm>
            <a:off x="7147116" y="1095285"/>
            <a:ext cx="532765" cy="337185"/>
          </a:xfrm>
          <a:prstGeom prst="rect">
            <a:avLst/>
          </a:prstGeom>
          <a:noFill/>
        </p:spPr>
        <p:txBody>
          <a:bodyPr wrap="none" rtlCol="0">
            <a:spAutoFit/>
          </a:bodyPr>
          <a:lstStyle/>
          <a:p>
            <a:r>
              <a:rPr lang="en-US" altLang="zh-CN" sz="1600">
                <a:solidFill>
                  <a:schemeClr val="accent5">
                    <a:lumMod val="50000"/>
                  </a:schemeClr>
                </a:solidFill>
                <a:latin typeface="+mj-lt"/>
              </a:rPr>
              <a:t>1-2</a:t>
            </a:r>
            <a:endParaRPr lang="en-US" altLang="zh-CN" sz="1600">
              <a:solidFill>
                <a:schemeClr val="accent5">
                  <a:lumMod val="50000"/>
                </a:schemeClr>
              </a:solidFill>
              <a:latin typeface="+mj-lt"/>
            </a:endParaRPr>
          </a:p>
        </p:txBody>
      </p:sp>
      <p:sp>
        <p:nvSpPr>
          <p:cNvPr id="36" name="矩形 35"/>
          <p:cNvSpPr/>
          <p:nvPr>
            <p:custDataLst>
              <p:tags r:id="rId4"/>
            </p:custDataLst>
          </p:nvPr>
        </p:nvSpPr>
        <p:spPr>
          <a:xfrm>
            <a:off x="7162165" y="2184400"/>
            <a:ext cx="1252855" cy="306705"/>
          </a:xfrm>
          <a:prstGeom prst="rect">
            <a:avLst/>
          </a:prstGeom>
        </p:spPr>
        <p:txBody>
          <a:bodyPr wrap="square">
            <a:spAutoFit/>
          </a:bodyPr>
          <a:lstStyle/>
          <a:p>
            <a:pPr algn="l" defTabSz="912495">
              <a:defRPr/>
            </a:pPr>
            <a:r>
              <a:rPr lang="zh-CN" altLang="en-US" sz="1400">
                <a:solidFill>
                  <a:srgbClr val="3E3321"/>
                </a:solidFill>
                <a:latin typeface="微软雅黑" panose="020B0503020204020204" charset="-122"/>
                <a:ea typeface="微软雅黑" panose="020B0503020204020204" charset="-122"/>
                <a:sym typeface="+mn-lt"/>
              </a:rPr>
              <a:t>计算网格位置。</a:t>
            </a:r>
            <a:endParaRPr lang="en-US" altLang="zh-CN" sz="1400">
              <a:solidFill>
                <a:schemeClr val="accent5">
                  <a:lumMod val="50000"/>
                </a:schemeClr>
              </a:solidFill>
            </a:endParaRPr>
          </a:p>
        </p:txBody>
      </p:sp>
      <p:sp>
        <p:nvSpPr>
          <p:cNvPr id="37" name="文本框 36"/>
          <p:cNvSpPr txBox="1"/>
          <p:nvPr>
            <p:custDataLst>
              <p:tags r:id="rId5"/>
            </p:custDataLst>
          </p:nvPr>
        </p:nvSpPr>
        <p:spPr>
          <a:xfrm>
            <a:off x="7162355" y="1847591"/>
            <a:ext cx="311785" cy="337185"/>
          </a:xfrm>
          <a:prstGeom prst="rect">
            <a:avLst/>
          </a:prstGeom>
          <a:noFill/>
        </p:spPr>
        <p:txBody>
          <a:bodyPr wrap="none" rtlCol="0">
            <a:spAutoFit/>
          </a:bodyPr>
          <a:lstStyle/>
          <a:p>
            <a:r>
              <a:rPr lang="en-US" altLang="zh-CN" sz="1600">
                <a:solidFill>
                  <a:schemeClr val="accent5">
                    <a:lumMod val="50000"/>
                  </a:schemeClr>
                </a:solidFill>
                <a:latin typeface="+mj-lt"/>
              </a:rPr>
              <a:t>4</a:t>
            </a:r>
            <a:endParaRPr lang="en-US" altLang="zh-CN" sz="1600">
              <a:solidFill>
                <a:schemeClr val="accent5">
                  <a:lumMod val="50000"/>
                </a:schemeClr>
              </a:solidFill>
              <a:latin typeface="+mj-lt"/>
            </a:endParaRPr>
          </a:p>
        </p:txBody>
      </p:sp>
      <p:sp>
        <p:nvSpPr>
          <p:cNvPr id="38" name="矩形 37"/>
          <p:cNvSpPr/>
          <p:nvPr>
            <p:custDataLst>
              <p:tags r:id="rId6"/>
            </p:custDataLst>
          </p:nvPr>
        </p:nvSpPr>
        <p:spPr>
          <a:xfrm>
            <a:off x="7162165" y="3029585"/>
            <a:ext cx="1685925" cy="306705"/>
          </a:xfrm>
          <a:prstGeom prst="rect">
            <a:avLst/>
          </a:prstGeom>
        </p:spPr>
        <p:txBody>
          <a:bodyPr wrap="square">
            <a:spAutoFit/>
          </a:bodyPr>
          <a:lstStyle/>
          <a:p>
            <a:pPr algn="l" defTabSz="912495">
              <a:defRPr/>
            </a:pPr>
            <a:r>
              <a:rPr lang="zh-CN" altLang="en-US" sz="1400">
                <a:solidFill>
                  <a:srgbClr val="3E3321"/>
                </a:solidFill>
                <a:latin typeface="微软雅黑" panose="020B0503020204020204" charset="-122"/>
                <a:ea typeface="微软雅黑" panose="020B0503020204020204" charset="-122"/>
                <a:sym typeface="+mn-lt"/>
              </a:rPr>
              <a:t>训练网格分类代理。</a:t>
            </a:r>
            <a:endParaRPr lang="en-US" altLang="zh-CN" sz="1400">
              <a:solidFill>
                <a:schemeClr val="accent5">
                  <a:lumMod val="50000"/>
                </a:schemeClr>
              </a:solidFill>
            </a:endParaRPr>
          </a:p>
        </p:txBody>
      </p:sp>
      <p:sp>
        <p:nvSpPr>
          <p:cNvPr id="39" name="文本框 38"/>
          <p:cNvSpPr txBox="1"/>
          <p:nvPr>
            <p:custDataLst>
              <p:tags r:id="rId7"/>
            </p:custDataLst>
          </p:nvPr>
        </p:nvSpPr>
        <p:spPr>
          <a:xfrm>
            <a:off x="7162355" y="2667108"/>
            <a:ext cx="311785" cy="337185"/>
          </a:xfrm>
          <a:prstGeom prst="rect">
            <a:avLst/>
          </a:prstGeom>
          <a:noFill/>
        </p:spPr>
        <p:txBody>
          <a:bodyPr wrap="none" rtlCol="0">
            <a:spAutoFit/>
          </a:bodyPr>
          <a:lstStyle/>
          <a:p>
            <a:r>
              <a:rPr lang="en-US" altLang="zh-CN" sz="1600">
                <a:solidFill>
                  <a:schemeClr val="accent5">
                    <a:lumMod val="50000"/>
                  </a:schemeClr>
                </a:solidFill>
                <a:latin typeface="+mj-lt"/>
              </a:rPr>
              <a:t>5</a:t>
            </a:r>
            <a:endParaRPr lang="en-US" altLang="zh-CN" sz="1600">
              <a:solidFill>
                <a:schemeClr val="accent5">
                  <a:lumMod val="50000"/>
                </a:schemeClr>
              </a:solidFill>
              <a:latin typeface="+mj-lt"/>
            </a:endParaRPr>
          </a:p>
        </p:txBody>
      </p:sp>
      <p:grpSp>
        <p:nvGrpSpPr>
          <p:cNvPr id="54" name="组合 53"/>
          <p:cNvGrpSpPr/>
          <p:nvPr>
            <p:custDataLst>
              <p:tags r:id="rId8"/>
            </p:custDataLst>
          </p:nvPr>
        </p:nvGrpSpPr>
        <p:grpSpPr>
          <a:xfrm rot="18900000">
            <a:off x="6711471" y="2007998"/>
            <a:ext cx="308079" cy="309441"/>
            <a:chOff x="5394325" y="2859088"/>
            <a:chExt cx="358775" cy="360362"/>
          </a:xfrm>
          <a:solidFill>
            <a:schemeClr val="bg1"/>
          </a:solidFill>
        </p:grpSpPr>
        <p:sp>
          <p:nvSpPr>
            <p:cNvPr id="55" name="AutoShape 37"/>
            <p:cNvSpPr/>
            <p:nvPr>
              <p:custDataLst>
                <p:tags r:id="rId9"/>
              </p:custDataLst>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25400" tIns="25400" rIns="25400" bIns="25400" anchor="ctr"/>
            <a:lstStyle/>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56" name="AutoShape 38"/>
            <p:cNvSpPr/>
            <p:nvPr>
              <p:custDataLst>
                <p:tags r:id="rId10"/>
              </p:custDataLst>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25400" tIns="25400" rIns="25400" bIns="25400" anchor="ctr"/>
            <a:lstStyle/>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57" name="AutoShape 39"/>
            <p:cNvSpPr/>
            <p:nvPr>
              <p:custDataLst>
                <p:tags r:id="rId11"/>
              </p:custDataLst>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25400" tIns="25400" rIns="25400" bIns="25400" anchor="ctr"/>
            <a:lstStyle/>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58" name="AutoShape 40"/>
            <p:cNvSpPr/>
            <p:nvPr>
              <p:custDataLst>
                <p:tags r:id="rId12"/>
              </p:custDataLst>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25400" tIns="25400" rIns="25400" bIns="25400" anchor="ctr"/>
            <a:lstStyle/>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59" name="AutoShape 41"/>
            <p:cNvSpPr/>
            <p:nvPr>
              <p:custDataLst>
                <p:tags r:id="rId13"/>
              </p:custDataLst>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25400" tIns="25400" rIns="25400" bIns="25400" anchor="ctr"/>
            <a:lstStyle/>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60" name="AutoShape 42"/>
            <p:cNvSpPr/>
            <p:nvPr>
              <p:custDataLst>
                <p:tags r:id="rId14"/>
              </p:custDataLst>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25400" tIns="25400" rIns="25400" bIns="25400" anchor="ctr"/>
            <a:lstStyle/>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grpSp>
      <p:grpSp>
        <p:nvGrpSpPr>
          <p:cNvPr id="63" name="组合 62"/>
          <p:cNvGrpSpPr/>
          <p:nvPr/>
        </p:nvGrpSpPr>
        <p:grpSpPr>
          <a:xfrm>
            <a:off x="6719591" y="1219433"/>
            <a:ext cx="261359" cy="261359"/>
            <a:chOff x="5394312" y="2141343"/>
            <a:chExt cx="359165" cy="359165"/>
          </a:xfrm>
          <a:solidFill>
            <a:schemeClr val="bg1"/>
          </a:solidFill>
        </p:grpSpPr>
        <p:sp>
          <p:nvSpPr>
            <p:cNvPr id="64"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5400" tIns="25400" rIns="25400" bIns="25400" anchor="ctr"/>
            <a:lstStyle/>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65"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5400" tIns="25400" rIns="25400" bIns="25400" anchor="ctr"/>
            <a:lstStyle/>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66"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25400" tIns="25400" rIns="25400" bIns="25400" anchor="ctr"/>
            <a:lstStyle/>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grpSp>
      <p:sp>
        <p:nvSpPr>
          <p:cNvPr id="67" name="Freeform 871"/>
          <p:cNvSpPr>
            <a:spLocks noEditPoints="1"/>
          </p:cNvSpPr>
          <p:nvPr>
            <p:custDataLst>
              <p:tags r:id="rId15"/>
            </p:custDataLst>
          </p:nvPr>
        </p:nvSpPr>
        <p:spPr bwMode="auto">
          <a:xfrm>
            <a:off x="6723508" y="2700331"/>
            <a:ext cx="284003" cy="372836"/>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chemeClr val="bg1"/>
          </a:solidFill>
          <a:ln>
            <a:noFill/>
          </a:ln>
        </p:spPr>
        <p:txBody>
          <a:bodyPr vert="horz" wrap="square" lIns="121920" tIns="60960" rIns="121920" bIns="60960" numCol="1" anchor="t" anchorCtr="0" compatLnSpc="1"/>
          <a:lstStyle/>
          <a:p>
            <a:endParaRPr lang="zh-CN" altLang="en-US" sz="2400">
              <a:solidFill>
                <a:schemeClr val="accent5">
                  <a:lumMod val="50000"/>
                </a:schemeClr>
              </a:solidFill>
            </a:endParaRPr>
          </a:p>
        </p:txBody>
      </p:sp>
      <p:sp>
        <p:nvSpPr>
          <p:cNvPr id="31" name="文本框 30"/>
          <p:cNvSpPr txBox="1">
            <a:spLocks noChangeArrowheads="1"/>
          </p:cNvSpPr>
          <p:nvPr/>
        </p:nvSpPr>
        <p:spPr bwMode="auto">
          <a:xfrm>
            <a:off x="1398636" y="836564"/>
            <a:ext cx="113474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l" defTabSz="912495">
              <a:defRPr/>
            </a:pPr>
            <a:r>
              <a:rPr lang="en-US" altLang="zh-CN" sz="1600">
                <a:solidFill>
                  <a:schemeClr val="accent5">
                    <a:lumMod val="50000"/>
                  </a:schemeClr>
                </a:solidFill>
                <a:latin typeface="+mj-lt"/>
                <a:ea typeface="+mj-ea"/>
              </a:rPr>
              <a:t>GCS-PSO</a:t>
            </a:r>
            <a:endParaRPr lang="en-US" altLang="zh-CN" sz="1600">
              <a:solidFill>
                <a:schemeClr val="accent5">
                  <a:lumMod val="50000"/>
                </a:schemeClr>
              </a:solidFill>
              <a:latin typeface="+mj-lt"/>
              <a:ea typeface="+mj-ea"/>
            </a:endParaRPr>
          </a:p>
        </p:txBody>
      </p:sp>
      <p:sp>
        <p:nvSpPr>
          <p:cNvPr id="40" name="文本框 39"/>
          <p:cNvSpPr txBox="1">
            <a:spLocks noChangeArrowheads="1"/>
          </p:cNvSpPr>
          <p:nvPr/>
        </p:nvSpPr>
        <p:spPr bwMode="auto">
          <a:xfrm>
            <a:off x="1398636" y="348269"/>
            <a:ext cx="396621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l" defTabSz="912495">
              <a:defRPr/>
            </a:pPr>
            <a:r>
              <a:rPr sz="2665">
                <a:solidFill>
                  <a:schemeClr val="accent5">
                    <a:lumMod val="50000"/>
                  </a:schemeClr>
                </a:solidFill>
                <a:latin typeface="+mj-lt"/>
                <a:ea typeface="+mj-ea"/>
              </a:rPr>
              <a:t>GCS辅助粒子群优化算法</a:t>
            </a:r>
            <a:endParaRPr sz="2665">
              <a:solidFill>
                <a:schemeClr val="accent5">
                  <a:lumMod val="50000"/>
                </a:schemeClr>
              </a:solidFill>
              <a:latin typeface="+mj-lt"/>
              <a:ea typeface="+mj-ea"/>
            </a:endParaRPr>
          </a:p>
        </p:txBody>
      </p:sp>
      <p:sp>
        <p:nvSpPr>
          <p:cNvPr id="41" name="椭圆 40"/>
          <p:cNvSpPr/>
          <p:nvPr/>
        </p:nvSpPr>
        <p:spPr>
          <a:xfrm>
            <a:off x="505337" y="235108"/>
            <a:ext cx="893300" cy="8933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accent5">
                  <a:lumMod val="50000"/>
                </a:schemeClr>
              </a:solidFill>
            </a:endParaRPr>
          </a:p>
        </p:txBody>
      </p:sp>
      <p:grpSp>
        <p:nvGrpSpPr>
          <p:cNvPr id="43" name="组合 42"/>
          <p:cNvGrpSpPr/>
          <p:nvPr/>
        </p:nvGrpSpPr>
        <p:grpSpPr>
          <a:xfrm>
            <a:off x="727949" y="470587"/>
            <a:ext cx="420480" cy="422340"/>
            <a:chOff x="5394325" y="2859088"/>
            <a:chExt cx="358775" cy="360362"/>
          </a:xfrm>
          <a:solidFill>
            <a:schemeClr val="bg1"/>
          </a:solidFill>
        </p:grpSpPr>
        <p:sp>
          <p:nvSpPr>
            <p:cNvPr id="44" name="AutoShape 37"/>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5" name="AutoShape 38"/>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6" name="AutoShape 39"/>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7" name="AutoShape 40"/>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8" name="AutoShape 41"/>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9" name="AutoShape 42"/>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grpSp>
      <p:cxnSp>
        <p:nvCxnSpPr>
          <p:cNvPr id="30" name="直接连接符 29"/>
          <p:cNvCxnSpPr/>
          <p:nvPr/>
        </p:nvCxnSpPr>
        <p:spPr>
          <a:xfrm flipV="1">
            <a:off x="5321300" y="805180"/>
            <a:ext cx="6870700" cy="17780"/>
          </a:xfrm>
          <a:prstGeom prst="line">
            <a:avLst/>
          </a:prstGeom>
        </p:spPr>
        <p:style>
          <a:lnRef idx="1">
            <a:schemeClr val="accent5"/>
          </a:lnRef>
          <a:fillRef idx="0">
            <a:schemeClr val="accent5"/>
          </a:fillRef>
          <a:effectRef idx="0">
            <a:schemeClr val="accent5"/>
          </a:effectRef>
          <a:fontRef idx="minor">
            <a:schemeClr val="tx1"/>
          </a:fontRef>
        </p:style>
      </p:cxnSp>
      <p:sp>
        <p:nvSpPr>
          <p:cNvPr id="3" name="日期占位符 2"/>
          <p:cNvSpPr>
            <a:spLocks noGrp="1"/>
          </p:cNvSpPr>
          <p:nvPr>
            <p:ph type="dt" sz="half" idx="10"/>
          </p:nvPr>
        </p:nvSpPr>
        <p:spPr/>
        <p:txBody>
          <a:bodyPr/>
          <a:p>
            <a:fld id="{82F288E0-7875-42C4-84C8-98DBBD3BF4D2}" type="datetime1">
              <a:rPr lang="zh-CN" altLang="en-US" smtClean="0"/>
            </a:fld>
            <a:endParaRPr lang="zh-CN" altLang="en-US"/>
          </a:p>
        </p:txBody>
      </p:sp>
      <p:pic>
        <p:nvPicPr>
          <p:cNvPr id="2" name="图片 1"/>
          <p:cNvPicPr>
            <a:picLocks noChangeAspect="1"/>
          </p:cNvPicPr>
          <p:nvPr/>
        </p:nvPicPr>
        <p:blipFill>
          <a:blip r:embed="rId16"/>
          <a:stretch>
            <a:fillRect/>
          </a:stretch>
        </p:blipFill>
        <p:spPr>
          <a:xfrm>
            <a:off x="784860" y="1219200"/>
            <a:ext cx="5543550" cy="4810125"/>
          </a:xfrm>
          <a:prstGeom prst="rect">
            <a:avLst/>
          </a:prstGeom>
        </p:spPr>
      </p:pic>
      <p:sp>
        <p:nvSpPr>
          <p:cNvPr id="5" name="矩形 4">
            <a:hlinkClick r:id="rId17" tooltip="" action="ppaction://hlinksldjump"/>
          </p:cNvPr>
          <p:cNvSpPr/>
          <p:nvPr/>
        </p:nvSpPr>
        <p:spPr>
          <a:xfrm>
            <a:off x="8571865" y="1944370"/>
            <a:ext cx="838835" cy="48196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a:t>回顾</a:t>
            </a:r>
            <a:endParaRPr lang="zh-CN" altLang="en-US"/>
          </a:p>
        </p:txBody>
      </p:sp>
      <mc:AlternateContent xmlns:mc="http://schemas.openxmlformats.org/markup-compatibility/2006">
        <mc:Choice xmlns:a14="http://schemas.microsoft.com/office/drawing/2010/main" Requires="a14">
          <p:sp>
            <p:nvSpPr>
              <p:cNvPr id="7" name="矩形 6">
                <a:hlinkClick r:id="rId17" action="ppaction://hlinksldjump"/>
              </p:cNvPr>
              <p:cNvSpPr/>
              <p:nvPr/>
            </p:nvSpPr>
            <p:spPr>
              <a:xfrm>
                <a:off x="9577070" y="1792605"/>
                <a:ext cx="2614930" cy="184912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ym typeface="+mn-ea"/>
                  </a:rPr>
                  <a:t>以第</a:t>
                </a:r>
                <a:r>
                  <a:rPr lang="en-US" altLang="zh-CN">
                    <a:sym typeface="+mn-ea"/>
                  </a:rPr>
                  <a:t>m</a:t>
                </a:r>
                <a:r>
                  <a:rPr lang="zh-CN" altLang="en-US">
                    <a:sym typeface="+mn-ea"/>
                  </a:rPr>
                  <a:t>维为例，</a:t>
                </a:r>
                <a:endParaRPr lang="zh-CN" altLang="en-US">
                  <a:sym typeface="+mn-ea"/>
                </a:endParaRPr>
              </a:p>
              <a:p>
                <a:pPr algn="ctr"/>
                <a:r>
                  <a:rPr lang="en-US">
                    <a:sym typeface="+mn-ea"/>
                  </a:rPr>
                  <a:t>div</a:t>
                </a:r>
                <a:r>
                  <a:rPr lang="zh-CN" altLang="en-US">
                    <a:sym typeface="+mn-ea"/>
                  </a:rPr>
                  <a:t>个网格中只有</a:t>
                </a:r>
                <a:r>
                  <a:rPr lang="en-US" altLang="zh-CN">
                    <a:sym typeface="+mn-ea"/>
                  </a:rPr>
                  <a:t>dm</a:t>
                </a:r>
                <a:r>
                  <a:rPr lang="zh-CN" altLang="en-US">
                    <a:sym typeface="+mn-ea"/>
                  </a:rPr>
                  <a:t>个网格有解。</a:t>
                </a:r>
                <a:endParaRPr lang="zh-CN" altLang="en-US">
                  <a:sym typeface="+mn-ea"/>
                </a:endParaRPr>
              </a:p>
              <a:p>
                <a:pPr algn="ctr"/>
                <a14:m>
                  <m:oMath xmlns:m="http://schemas.openxmlformats.org/officeDocument/2006/math">
                    <m:r>
                      <a:rPr lang="en-US" altLang="zh-CN" i="1">
                        <a:latin typeface="Cambria Math" panose="02040503050406030204" charset="0"/>
                        <a:cs typeface="Cambria Math" panose="02040503050406030204" charset="0"/>
                      </a:rPr>
                      <m:t>𝐺𝐿</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𝐺𝐶𝑆</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oMath>
                </a14:m>
                <a:r>
                  <a:rPr lang="en-US" altLang="zh-CN"/>
                  <a:t>,</a:t>
                </a:r>
                <a:endParaRPr lang="en-US" altLang="zh-CN"/>
              </a:p>
              <a:p>
                <a:pPr algn="ctr"/>
                <a:r>
                  <a:rPr lang="zh-CN" altLang="en-US"/>
                  <a:t>输入解，将返回其</a:t>
                </a:r>
                <a:r>
                  <a:rPr lang="zh-CN"/>
                  <a:t>所有</a:t>
                </a:r>
                <a:r>
                  <a:rPr lang="zh-CN" altLang="en-US"/>
                  <a:t>维所属网格的集合。</a:t>
                </a:r>
                <a:endParaRPr lang="zh-CN" altLang="en-US"/>
              </a:p>
            </p:txBody>
          </p:sp>
        </mc:Choice>
        <mc:Fallback>
          <p:sp>
            <p:nvSpPr>
              <p:cNvPr id="7" name="矩形 6">
                <a:hlinkClick r:id="rId17" action="ppaction://hlinksldjump"/>
              </p:cNvPr>
              <p:cNvSpPr>
                <a:spLocks noRot="1" noChangeAspect="1" noMove="1" noResize="1" noEditPoints="1" noAdjustHandles="1" noChangeArrowheads="1" noChangeShapeType="1" noTextEdit="1"/>
              </p:cNvSpPr>
              <p:nvPr/>
            </p:nvSpPr>
            <p:spPr>
              <a:xfrm>
                <a:off x="9577070" y="1792605"/>
                <a:ext cx="2614930" cy="1849120"/>
              </a:xfrm>
              <a:prstGeom prst="rect">
                <a:avLst/>
              </a:prstGeom>
              <a:blipFill rotWithShape="1">
                <a:blip r:embed="rId18"/>
                <a:stretch>
                  <a:fillRect l="-243" t="-343" r="-243" b="-343"/>
                </a:stretch>
              </a:blipFill>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sp>
        <p:nvSpPr>
          <p:cNvPr id="8" name="Freeform 10"/>
          <p:cNvSpPr/>
          <p:nvPr/>
        </p:nvSpPr>
        <p:spPr bwMode="auto">
          <a:xfrm>
            <a:off x="6560411" y="3332836"/>
            <a:ext cx="593689" cy="664975"/>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265">
              <a:solidFill>
                <a:schemeClr val="accent5">
                  <a:lumMod val="50000"/>
                </a:schemeClr>
              </a:solidFill>
              <a:latin typeface="+mj-lt"/>
            </a:endParaRPr>
          </a:p>
        </p:txBody>
      </p:sp>
      <p:sp>
        <p:nvSpPr>
          <p:cNvPr id="9" name="Freeform 10"/>
          <p:cNvSpPr/>
          <p:nvPr/>
        </p:nvSpPr>
        <p:spPr bwMode="auto">
          <a:xfrm>
            <a:off x="6575651" y="4107957"/>
            <a:ext cx="593689" cy="664975"/>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265">
              <a:solidFill>
                <a:schemeClr val="accent5">
                  <a:lumMod val="50000"/>
                </a:schemeClr>
              </a:solidFill>
              <a:latin typeface="+mj-lt"/>
            </a:endParaRPr>
          </a:p>
        </p:txBody>
      </p:sp>
      <p:sp>
        <p:nvSpPr>
          <p:cNvPr id="10" name="Freeform 10"/>
          <p:cNvSpPr/>
          <p:nvPr/>
        </p:nvSpPr>
        <p:spPr bwMode="auto">
          <a:xfrm>
            <a:off x="6575651" y="4869471"/>
            <a:ext cx="593689" cy="664975"/>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265">
              <a:solidFill>
                <a:schemeClr val="accent5">
                  <a:lumMod val="50000"/>
                </a:schemeClr>
              </a:solidFill>
              <a:latin typeface="+mj-lt"/>
            </a:endParaRPr>
          </a:p>
        </p:txBody>
      </p:sp>
      <p:sp>
        <p:nvSpPr>
          <p:cNvPr id="11" name="矩形 10"/>
          <p:cNvSpPr/>
          <p:nvPr/>
        </p:nvSpPr>
        <p:spPr>
          <a:xfrm>
            <a:off x="7166610" y="3734435"/>
            <a:ext cx="4493260" cy="521970"/>
          </a:xfrm>
          <a:prstGeom prst="rect">
            <a:avLst/>
          </a:prstGeom>
        </p:spPr>
        <p:txBody>
          <a:bodyPr wrap="square">
            <a:spAutoFit/>
          </a:bodyPr>
          <a:p>
            <a:pPr algn="l" defTabSz="912495">
              <a:defRPr/>
            </a:pPr>
            <a:r>
              <a:rPr lang="zh-CN" altLang="en-US" sz="1400">
                <a:solidFill>
                  <a:srgbClr val="3E3321"/>
                </a:solidFill>
                <a:latin typeface="微软雅黑" panose="020B0503020204020204" charset="-122"/>
                <a:ea typeface="微软雅黑" panose="020B0503020204020204" charset="-122"/>
                <a:sym typeface="+mn-ea"/>
              </a:rPr>
              <a:t>保留被网格占优的解决方案，称之为grid front (GF)，其可能是最优解。</a:t>
            </a:r>
            <a:endParaRPr lang="zh-CN" altLang="en-US" sz="1400">
              <a:solidFill>
                <a:srgbClr val="3E3321"/>
              </a:solidFill>
              <a:latin typeface="微软雅黑" panose="020B0503020204020204" charset="-122"/>
              <a:ea typeface="微软雅黑" panose="020B0503020204020204" charset="-122"/>
              <a:sym typeface="+mn-ea"/>
            </a:endParaRPr>
          </a:p>
        </p:txBody>
      </p:sp>
      <p:sp>
        <p:nvSpPr>
          <p:cNvPr id="12" name="文本框 11"/>
          <p:cNvSpPr txBox="1"/>
          <p:nvPr/>
        </p:nvSpPr>
        <p:spPr>
          <a:xfrm>
            <a:off x="7154101" y="3410495"/>
            <a:ext cx="311785" cy="337185"/>
          </a:xfrm>
          <a:prstGeom prst="rect">
            <a:avLst/>
          </a:prstGeom>
          <a:noFill/>
        </p:spPr>
        <p:txBody>
          <a:bodyPr wrap="none" rtlCol="0">
            <a:spAutoFit/>
          </a:bodyPr>
          <a:p>
            <a:r>
              <a:rPr lang="en-US" altLang="zh-CN" sz="1600">
                <a:solidFill>
                  <a:schemeClr val="accent5">
                    <a:lumMod val="50000"/>
                  </a:schemeClr>
                </a:solidFill>
                <a:latin typeface="+mj-lt"/>
              </a:rPr>
              <a:t>6</a:t>
            </a:r>
            <a:endParaRPr lang="en-US" altLang="zh-CN" sz="1600">
              <a:solidFill>
                <a:schemeClr val="accent5">
                  <a:lumMod val="50000"/>
                </a:schemeClr>
              </a:solidFill>
              <a:latin typeface="+mj-lt"/>
            </a:endParaRPr>
          </a:p>
        </p:txBody>
      </p:sp>
      <p:sp>
        <p:nvSpPr>
          <p:cNvPr id="13" name="矩形 12"/>
          <p:cNvSpPr/>
          <p:nvPr/>
        </p:nvSpPr>
        <p:spPr>
          <a:xfrm>
            <a:off x="7169150" y="4499610"/>
            <a:ext cx="3893185" cy="306705"/>
          </a:xfrm>
          <a:prstGeom prst="rect">
            <a:avLst/>
          </a:prstGeom>
        </p:spPr>
        <p:txBody>
          <a:bodyPr wrap="square">
            <a:spAutoFit/>
          </a:bodyPr>
          <a:p>
            <a:pPr algn="l" defTabSz="912495">
              <a:defRPr/>
            </a:pPr>
            <a:r>
              <a:rPr lang="zh-CN" altLang="en-US" sz="1400">
                <a:solidFill>
                  <a:srgbClr val="3E3321"/>
                </a:solidFill>
                <a:latin typeface="微软雅黑" panose="020B0503020204020204" charset="-122"/>
                <a:ea typeface="微软雅黑" panose="020B0503020204020204" charset="-122"/>
                <a:sym typeface="+mn-lt"/>
              </a:rPr>
              <a:t>选取</a:t>
            </a:r>
            <a:r>
              <a:rPr lang="en-US" altLang="zh-CN" sz="1400">
                <a:solidFill>
                  <a:srgbClr val="3E3321"/>
                </a:solidFill>
                <a:latin typeface="微软雅黑" panose="020B0503020204020204" charset="-122"/>
                <a:ea typeface="微软雅黑" panose="020B0503020204020204" charset="-122"/>
                <a:sym typeface="+mn-lt"/>
              </a:rPr>
              <a:t>DB</a:t>
            </a:r>
            <a:r>
              <a:rPr lang="zh-CN" altLang="en-US" sz="1400">
                <a:solidFill>
                  <a:srgbClr val="3E3321"/>
                </a:solidFill>
                <a:latin typeface="微软雅黑" panose="020B0503020204020204" charset="-122"/>
                <a:ea typeface="微软雅黑" panose="020B0503020204020204" charset="-122"/>
                <a:sym typeface="+mn-lt"/>
              </a:rPr>
              <a:t>中</a:t>
            </a:r>
            <a:r>
              <a:rPr lang="en-US" altLang="zh-CN" sz="1400">
                <a:solidFill>
                  <a:srgbClr val="3E3321"/>
                </a:solidFill>
                <a:latin typeface="微软雅黑" panose="020B0503020204020204" charset="-122"/>
                <a:ea typeface="微软雅黑" panose="020B0503020204020204" charset="-122"/>
                <a:sym typeface="+mn-lt"/>
              </a:rPr>
              <a:t>N</a:t>
            </a:r>
            <a:r>
              <a:rPr lang="zh-CN" altLang="en-US" sz="1400">
                <a:solidFill>
                  <a:srgbClr val="3E3321"/>
                </a:solidFill>
                <a:latin typeface="微软雅黑" panose="020B0503020204020204" charset="-122"/>
                <a:ea typeface="微软雅黑" panose="020B0503020204020204" charset="-122"/>
                <a:sym typeface="+mn-lt"/>
              </a:rPr>
              <a:t>个解进行社会学习粒子群优化算法。</a:t>
            </a:r>
            <a:endParaRPr lang="zh-CN" altLang="en-US" sz="1400">
              <a:solidFill>
                <a:srgbClr val="3E3321"/>
              </a:solidFill>
              <a:latin typeface="微软雅黑" panose="020B0503020204020204" charset="-122"/>
              <a:ea typeface="微软雅黑" panose="020B0503020204020204" charset="-122"/>
              <a:sym typeface="+mn-lt"/>
            </a:endParaRPr>
          </a:p>
        </p:txBody>
      </p:sp>
      <p:sp>
        <p:nvSpPr>
          <p:cNvPr id="14" name="文本框 13"/>
          <p:cNvSpPr txBox="1"/>
          <p:nvPr/>
        </p:nvSpPr>
        <p:spPr>
          <a:xfrm>
            <a:off x="7169340" y="4162801"/>
            <a:ext cx="532765" cy="337185"/>
          </a:xfrm>
          <a:prstGeom prst="rect">
            <a:avLst/>
          </a:prstGeom>
          <a:noFill/>
        </p:spPr>
        <p:txBody>
          <a:bodyPr wrap="none" rtlCol="0">
            <a:spAutoFit/>
          </a:bodyPr>
          <a:p>
            <a:r>
              <a:rPr lang="en-US" altLang="zh-CN" sz="1600">
                <a:solidFill>
                  <a:schemeClr val="accent5">
                    <a:lumMod val="50000"/>
                  </a:schemeClr>
                </a:solidFill>
                <a:latin typeface="+mj-lt"/>
              </a:rPr>
              <a:t>7-8</a:t>
            </a:r>
            <a:endParaRPr lang="en-US" altLang="zh-CN" sz="1600">
              <a:solidFill>
                <a:schemeClr val="accent5">
                  <a:lumMod val="50000"/>
                </a:schemeClr>
              </a:solidFill>
              <a:latin typeface="+mj-lt"/>
            </a:endParaRPr>
          </a:p>
        </p:txBody>
      </p:sp>
      <mc:AlternateContent xmlns:mc="http://schemas.openxmlformats.org/markup-compatibility/2006">
        <mc:Choice xmlns:a14="http://schemas.microsoft.com/office/drawing/2010/main" Requires="a14">
          <p:sp>
            <p:nvSpPr>
              <p:cNvPr id="15" name="矩形 14"/>
              <p:cNvSpPr/>
              <p:nvPr/>
            </p:nvSpPr>
            <p:spPr>
              <a:xfrm>
                <a:off x="7169150" y="5344795"/>
                <a:ext cx="3296285" cy="306705"/>
              </a:xfrm>
              <a:prstGeom prst="rect">
                <a:avLst/>
              </a:prstGeom>
            </p:spPr>
            <p:txBody>
              <a:bodyPr wrap="square">
                <a:spAutoFit/>
              </a:bodyPr>
              <a:p>
                <a:pPr algn="l" defTabSz="912495">
                  <a:defRPr/>
                </a:pPr>
                <a:r>
                  <a:rPr lang="zh-CN" altLang="en-US" sz="1400">
                    <a:solidFill>
                      <a:srgbClr val="3E3321"/>
                    </a:solidFill>
                    <a:latin typeface="微软雅黑" panose="020B0503020204020204" charset="-122"/>
                    <a:ea typeface="微软雅黑" panose="020B0503020204020204" charset="-122"/>
                    <a:sym typeface="+mn-lt"/>
                  </a:rPr>
                  <a:t>优化结果选取</a:t>
                </a:r>
                <a14:m>
                  <m:oMath xmlns:m="http://schemas.openxmlformats.org/officeDocument/2006/math">
                    <m:r>
                      <a:rPr lang="en-US" altLang="zh-CN" sz="1400" i="1">
                        <a:solidFill>
                          <a:srgbClr val="3E3321"/>
                        </a:solidFill>
                        <a:latin typeface="Cambria Math" panose="02040503050406030204" charset="0"/>
                        <a:ea typeface="微软雅黑" panose="020B0503020204020204" charset="-122"/>
                        <a:cs typeface="Cambria Math" panose="02040503050406030204" charset="0"/>
                        <a:sym typeface="+mn-lt"/>
                      </a:rPr>
                      <m:t>𝜇</m:t>
                    </m:r>
                  </m:oMath>
                </a14:m>
                <a:r>
                  <a:rPr lang="zh-CN" altLang="en-US" sz="1400">
                    <a:solidFill>
                      <a:srgbClr val="3E3321"/>
                    </a:solidFill>
                    <a:latin typeface="Cambria Math" panose="02040503050406030204" charset="0"/>
                    <a:ea typeface="微软雅黑" panose="020B0503020204020204" charset="-122"/>
                    <a:cs typeface="Cambria Math" panose="02040503050406030204" charset="0"/>
                    <a:sym typeface="+mn-lt"/>
                  </a:rPr>
                  <a:t>个放回</a:t>
                </a:r>
                <a:r>
                  <a:rPr lang="en-US" altLang="zh-CN" sz="1400">
                    <a:solidFill>
                      <a:srgbClr val="3E3321"/>
                    </a:solidFill>
                    <a:latin typeface="Cambria Math" panose="02040503050406030204" charset="0"/>
                    <a:ea typeface="微软雅黑" panose="020B0503020204020204" charset="-122"/>
                    <a:cs typeface="Cambria Math" panose="02040503050406030204" charset="0"/>
                    <a:sym typeface="+mn-lt"/>
                  </a:rPr>
                  <a:t>DB</a:t>
                </a:r>
                <a:r>
                  <a:rPr lang="zh-CN" altLang="en-US" sz="1400">
                    <a:solidFill>
                      <a:srgbClr val="3E3321"/>
                    </a:solidFill>
                    <a:latin typeface="Cambria Math" panose="02040503050406030204" charset="0"/>
                    <a:ea typeface="微软雅黑" panose="020B0503020204020204" charset="-122"/>
                    <a:cs typeface="Cambria Math" panose="02040503050406030204" charset="0"/>
                    <a:sym typeface="+mn-lt"/>
                  </a:rPr>
                  <a:t>，更新适应值。</a:t>
                </a:r>
                <a:endParaRPr lang="zh-CN" altLang="en-US" sz="1400">
                  <a:solidFill>
                    <a:srgbClr val="3E3321"/>
                  </a:solidFill>
                  <a:latin typeface="Cambria Math" panose="02040503050406030204" charset="0"/>
                  <a:ea typeface="微软雅黑" panose="020B0503020204020204" charset="-122"/>
                  <a:cs typeface="Cambria Math" panose="02040503050406030204" charset="0"/>
                  <a:sym typeface="+mn-lt"/>
                </a:endParaRPr>
              </a:p>
            </p:txBody>
          </p:sp>
        </mc:Choice>
        <mc:Fallback>
          <p:sp>
            <p:nvSpPr>
              <p:cNvPr id="15" name="矩形 14"/>
              <p:cNvSpPr>
                <a:spLocks noRot="1" noChangeAspect="1" noMove="1" noResize="1" noEditPoints="1" noAdjustHandles="1" noChangeArrowheads="1" noChangeShapeType="1" noTextEdit="1"/>
              </p:cNvSpPr>
              <p:nvPr/>
            </p:nvSpPr>
            <p:spPr>
              <a:xfrm>
                <a:off x="7169150" y="5344795"/>
                <a:ext cx="3296285" cy="306705"/>
              </a:xfrm>
              <a:prstGeom prst="rect">
                <a:avLst/>
              </a:prstGeom>
              <a:blipFill rotWithShape="1">
                <a:blip r:embed="rId19"/>
                <a:stretch>
                  <a:fillRect/>
                </a:stretch>
              </a:blipFill>
            </p:spPr>
            <p:txBody>
              <a:bodyPr/>
              <a:lstStyle/>
              <a:p>
                <a:r>
                  <a:rPr lang="zh-CN" altLang="en-US">
                    <a:noFill/>
                  </a:rPr>
                  <a:t> </a:t>
                </a:r>
              </a:p>
            </p:txBody>
          </p:sp>
        </mc:Fallback>
      </mc:AlternateContent>
      <p:sp>
        <p:nvSpPr>
          <p:cNvPr id="16" name="文本框 15"/>
          <p:cNvSpPr txBox="1"/>
          <p:nvPr/>
        </p:nvSpPr>
        <p:spPr>
          <a:xfrm>
            <a:off x="7169340" y="4982318"/>
            <a:ext cx="661670" cy="337185"/>
          </a:xfrm>
          <a:prstGeom prst="rect">
            <a:avLst/>
          </a:prstGeom>
          <a:noFill/>
        </p:spPr>
        <p:txBody>
          <a:bodyPr wrap="none" rtlCol="0">
            <a:spAutoFit/>
          </a:bodyPr>
          <a:p>
            <a:r>
              <a:rPr lang="en-US" altLang="zh-CN" sz="1600">
                <a:solidFill>
                  <a:schemeClr val="accent5">
                    <a:lumMod val="50000"/>
                  </a:schemeClr>
                </a:solidFill>
                <a:latin typeface="+mj-lt"/>
              </a:rPr>
              <a:t>9-11</a:t>
            </a:r>
            <a:endParaRPr lang="en-US" altLang="zh-CN" sz="1600">
              <a:solidFill>
                <a:schemeClr val="accent5">
                  <a:lumMod val="50000"/>
                </a:schemeClr>
              </a:solidFill>
              <a:latin typeface="+mj-lt"/>
            </a:endParaRPr>
          </a:p>
        </p:txBody>
      </p:sp>
      <p:grpSp>
        <p:nvGrpSpPr>
          <p:cNvPr id="17" name="组合 16"/>
          <p:cNvGrpSpPr/>
          <p:nvPr/>
        </p:nvGrpSpPr>
        <p:grpSpPr>
          <a:xfrm rot="18900000">
            <a:off x="6718456" y="4323208"/>
            <a:ext cx="308079" cy="309441"/>
            <a:chOff x="5394325" y="2859088"/>
            <a:chExt cx="358775" cy="360362"/>
          </a:xfrm>
          <a:solidFill>
            <a:schemeClr val="bg1"/>
          </a:solidFill>
        </p:grpSpPr>
        <p:sp>
          <p:nvSpPr>
            <p:cNvPr id="18" name="AutoShape 37"/>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19" name="AutoShape 38"/>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20" name="AutoShape 39"/>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21" name="AutoShape 40"/>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22" name="AutoShape 41"/>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23" name="AutoShape 42"/>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grpSp>
      <p:grpSp>
        <p:nvGrpSpPr>
          <p:cNvPr id="24" name="组合 23"/>
          <p:cNvGrpSpPr/>
          <p:nvPr/>
        </p:nvGrpSpPr>
        <p:grpSpPr>
          <a:xfrm>
            <a:off x="6726576" y="3534643"/>
            <a:ext cx="261359" cy="261359"/>
            <a:chOff x="5394312" y="2141343"/>
            <a:chExt cx="359165" cy="359165"/>
          </a:xfrm>
          <a:solidFill>
            <a:schemeClr val="bg1"/>
          </a:solidFill>
        </p:grpSpPr>
        <p:sp>
          <p:nvSpPr>
            <p:cNvPr id="25"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26"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28"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grpSp>
      <p:sp>
        <p:nvSpPr>
          <p:cNvPr id="29" name="Freeform 871"/>
          <p:cNvSpPr>
            <a:spLocks noEditPoints="1"/>
          </p:cNvSpPr>
          <p:nvPr/>
        </p:nvSpPr>
        <p:spPr bwMode="auto">
          <a:xfrm>
            <a:off x="6730493" y="5015541"/>
            <a:ext cx="284003" cy="372836"/>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chemeClr val="bg1"/>
          </a:solidFill>
          <a:ln>
            <a:noFill/>
          </a:ln>
        </p:spPr>
        <p:txBody>
          <a:bodyPr vert="horz" wrap="square" lIns="121920" tIns="60960" rIns="121920" bIns="60960" numCol="1" anchor="t" anchorCtr="0" compatLnSpc="1"/>
          <a:p>
            <a:endParaRPr lang="zh-CN" altLang="en-US" sz="2400">
              <a:solidFill>
                <a:schemeClr val="accent5">
                  <a:lumMod val="50000"/>
                </a:schemeClr>
              </a:solidFill>
            </a:endParaRPr>
          </a:p>
        </p:txBody>
      </p:sp>
      <p:sp>
        <p:nvSpPr>
          <p:cNvPr id="51" name="矩形 50">
            <a:hlinkClick r:id="rId20" tooltip="" action="ppaction://hlinksldjump"/>
          </p:cNvPr>
          <p:cNvSpPr/>
          <p:nvPr/>
        </p:nvSpPr>
        <p:spPr>
          <a:xfrm>
            <a:off x="10963275" y="4290695"/>
            <a:ext cx="838835" cy="48196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a:t>跳转</a:t>
            </a:r>
            <a:endParaRPr lang="zh-CN" altLang="en-US"/>
          </a:p>
        </p:txBody>
      </p:sp>
      <p:sp>
        <p:nvSpPr>
          <p:cNvPr id="52" name="Freeform 10"/>
          <p:cNvSpPr/>
          <p:nvPr/>
        </p:nvSpPr>
        <p:spPr bwMode="auto">
          <a:xfrm>
            <a:off x="6555966" y="5627726"/>
            <a:ext cx="593689" cy="664975"/>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265">
              <a:solidFill>
                <a:schemeClr val="accent5">
                  <a:lumMod val="50000"/>
                </a:schemeClr>
              </a:solidFill>
              <a:latin typeface="+mj-lt"/>
            </a:endParaRPr>
          </a:p>
        </p:txBody>
      </p:sp>
      <p:sp>
        <p:nvSpPr>
          <p:cNvPr id="53" name="矩形 52"/>
          <p:cNvSpPr/>
          <p:nvPr/>
        </p:nvSpPr>
        <p:spPr>
          <a:xfrm>
            <a:off x="7162165" y="6029325"/>
            <a:ext cx="3658235" cy="306705"/>
          </a:xfrm>
          <a:prstGeom prst="rect">
            <a:avLst/>
          </a:prstGeom>
        </p:spPr>
        <p:txBody>
          <a:bodyPr wrap="square">
            <a:spAutoFit/>
          </a:bodyPr>
          <a:p>
            <a:pPr algn="l" defTabSz="912495">
              <a:defRPr/>
            </a:pPr>
            <a:r>
              <a:rPr lang="zh-CN" sz="1400">
                <a:solidFill>
                  <a:srgbClr val="3E3321"/>
                </a:solidFill>
                <a:latin typeface="微软雅黑" panose="020B0503020204020204" charset="-122"/>
                <a:ea typeface="微软雅黑" panose="020B0503020204020204" charset="-122"/>
                <a:sym typeface="+mn-ea"/>
              </a:rPr>
              <a:t>输出</a:t>
            </a:r>
            <a:r>
              <a:rPr sz="1400">
                <a:solidFill>
                  <a:srgbClr val="3E3321"/>
                </a:solidFill>
                <a:latin typeface="微软雅黑" panose="020B0503020204020204" charset="-122"/>
                <a:ea typeface="微软雅黑" panose="020B0503020204020204" charset="-122"/>
                <a:sym typeface="+mn-ea"/>
              </a:rPr>
              <a:t>DB中的帕累托</a:t>
            </a:r>
            <a:r>
              <a:rPr lang="zh-CN" sz="1400">
                <a:solidFill>
                  <a:srgbClr val="3E3321"/>
                </a:solidFill>
                <a:latin typeface="微软雅黑" panose="020B0503020204020204" charset="-122"/>
                <a:ea typeface="微软雅黑" panose="020B0503020204020204" charset="-122"/>
                <a:sym typeface="+mn-ea"/>
              </a:rPr>
              <a:t>占优</a:t>
            </a:r>
            <a:r>
              <a:rPr sz="1400">
                <a:solidFill>
                  <a:srgbClr val="3E3321"/>
                </a:solidFill>
                <a:latin typeface="微软雅黑" panose="020B0503020204020204" charset="-122"/>
                <a:ea typeface="微软雅黑" panose="020B0503020204020204" charset="-122"/>
                <a:sym typeface="+mn-ea"/>
              </a:rPr>
              <a:t>解</a:t>
            </a:r>
            <a:r>
              <a:rPr lang="zh-CN" altLang="en-US" sz="1400">
                <a:solidFill>
                  <a:srgbClr val="3E3321"/>
                </a:solidFill>
                <a:latin typeface="微软雅黑" panose="020B0503020204020204" charset="-122"/>
                <a:ea typeface="微软雅黑" panose="020B0503020204020204" charset="-122"/>
                <a:sym typeface="+mn-ea"/>
              </a:rPr>
              <a:t>。</a:t>
            </a:r>
            <a:endParaRPr lang="zh-CN" altLang="en-US" sz="1400">
              <a:solidFill>
                <a:srgbClr val="3E3321"/>
              </a:solidFill>
              <a:latin typeface="微软雅黑" panose="020B0503020204020204" charset="-122"/>
              <a:ea typeface="微软雅黑" panose="020B0503020204020204" charset="-122"/>
              <a:sym typeface="+mn-ea"/>
            </a:endParaRPr>
          </a:p>
        </p:txBody>
      </p:sp>
      <p:sp>
        <p:nvSpPr>
          <p:cNvPr id="61" name="文本框 60"/>
          <p:cNvSpPr txBox="1"/>
          <p:nvPr/>
        </p:nvSpPr>
        <p:spPr>
          <a:xfrm>
            <a:off x="7149656" y="5705385"/>
            <a:ext cx="887095" cy="337185"/>
          </a:xfrm>
          <a:prstGeom prst="rect">
            <a:avLst/>
          </a:prstGeom>
          <a:noFill/>
        </p:spPr>
        <p:txBody>
          <a:bodyPr wrap="none" rtlCol="0">
            <a:spAutoFit/>
          </a:bodyPr>
          <a:p>
            <a:r>
              <a:rPr lang="en-US" altLang="zh-CN" sz="1600">
                <a:solidFill>
                  <a:schemeClr val="accent5">
                    <a:lumMod val="50000"/>
                  </a:schemeClr>
                </a:solidFill>
                <a:latin typeface="+mj-lt"/>
              </a:rPr>
              <a:t>Output</a:t>
            </a:r>
            <a:endParaRPr lang="en-US" altLang="zh-CN" sz="1600">
              <a:solidFill>
                <a:schemeClr val="accent5">
                  <a:lumMod val="50000"/>
                </a:schemeClr>
              </a:solidFill>
              <a:latin typeface="+mj-lt"/>
            </a:endParaRPr>
          </a:p>
        </p:txBody>
      </p:sp>
      <p:grpSp>
        <p:nvGrpSpPr>
          <p:cNvPr id="62" name="组合 61"/>
          <p:cNvGrpSpPr/>
          <p:nvPr/>
        </p:nvGrpSpPr>
        <p:grpSpPr>
          <a:xfrm>
            <a:off x="6722131" y="5829533"/>
            <a:ext cx="261359" cy="261359"/>
            <a:chOff x="5394312" y="2141343"/>
            <a:chExt cx="359165" cy="359165"/>
          </a:xfrm>
          <a:solidFill>
            <a:schemeClr val="bg1"/>
          </a:solidFill>
        </p:grpSpPr>
        <p:sp>
          <p:nvSpPr>
            <p:cNvPr id="68"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69"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70"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grpSp>
      <p:sp>
        <p:nvSpPr>
          <p:cNvPr id="71" name="矩形 70">
            <a:hlinkClick r:id="rId21" tooltip="" action="ppaction://hlinksldjump"/>
          </p:cNvPr>
          <p:cNvSpPr/>
          <p:nvPr/>
        </p:nvSpPr>
        <p:spPr>
          <a:xfrm>
            <a:off x="10465435" y="5146040"/>
            <a:ext cx="838835" cy="48196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a:t>跳转</a:t>
            </a:r>
            <a:endParaRPr lang="zh-CN" altLang="en-US"/>
          </a:p>
        </p:txBody>
      </p:sp>
      <p:sp>
        <p:nvSpPr>
          <p:cNvPr id="72" name="矩形 71">
            <a:hlinkClick r:id="rId22" tooltip="" action="ppaction://hlinksldjump"/>
          </p:cNvPr>
          <p:cNvSpPr/>
          <p:nvPr/>
        </p:nvSpPr>
        <p:spPr>
          <a:xfrm>
            <a:off x="10820400" y="6158230"/>
            <a:ext cx="981710" cy="48196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a:t>下一页</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4" grpId="0"/>
      <p:bldP spid="34" grpId="1"/>
      <p:bldP spid="37" grpId="0"/>
      <p:bldP spid="37" grpId="1"/>
      <p:bldP spid="36" grpId="0"/>
      <p:bldP spid="36" grpId="1"/>
      <p:bldP spid="5" grpId="0" animBg="1"/>
      <p:bldP spid="5" grpId="1" animBg="1"/>
      <p:bldP spid="39" grpId="0"/>
      <p:bldP spid="39" grpId="1"/>
      <p:bldP spid="38" grpId="0"/>
      <p:bldP spid="38" grpId="1"/>
      <p:bldP spid="7" grpId="0" animBg="1"/>
      <p:bldP spid="7" grpId="1" animBg="1"/>
      <p:bldP spid="12" grpId="0"/>
      <p:bldP spid="12" grpId="1"/>
      <p:bldP spid="11" grpId="0"/>
      <p:bldP spid="11" grpId="1"/>
      <p:bldP spid="14" grpId="0"/>
      <p:bldP spid="14" grpId="1"/>
      <p:bldP spid="13" grpId="0"/>
      <p:bldP spid="13" grpId="1"/>
      <p:bldP spid="51" grpId="0" bldLvl="0" animBg="1"/>
      <p:bldP spid="51" grpId="1" animBg="1"/>
      <p:bldP spid="16" grpId="0"/>
      <p:bldP spid="16" grpId="1"/>
      <p:bldP spid="15" grpId="0"/>
      <p:bldP spid="15" grpId="1"/>
      <p:bldP spid="61" grpId="0"/>
      <p:bldP spid="61" grpId="1"/>
      <p:bldP spid="53" grpId="0"/>
      <p:bldP spid="53" grpId="1"/>
      <p:bldP spid="71" grpId="0" bldLvl="0" animBg="1"/>
      <p:bldP spid="71" grpId="1" animBg="1"/>
      <p:bldP spid="72" grpId="0" bldLvl="0" animBg="1"/>
      <p:bldP spid="7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3000"/>
          </a:blip>
          <a:stretch>
            <a:fillRect/>
          </a:stretch>
        </a:blipFill>
        <a:effectLst/>
      </p:bgPr>
    </p:bg>
    <p:spTree>
      <p:nvGrpSpPr>
        <p:cNvPr id="1" name=""/>
        <p:cNvGrpSpPr/>
        <p:nvPr/>
      </p:nvGrpSpPr>
      <p:grpSpPr>
        <a:xfrm>
          <a:off x="0" y="0"/>
          <a:ext cx="0" cy="0"/>
          <a:chOff x="0" y="0"/>
          <a:chExt cx="0" cy="0"/>
        </a:xfrm>
      </p:grpSpPr>
      <p:sp>
        <p:nvSpPr>
          <p:cNvPr id="31" name="文本框 30"/>
          <p:cNvSpPr txBox="1">
            <a:spLocks noChangeArrowheads="1"/>
          </p:cNvSpPr>
          <p:nvPr/>
        </p:nvSpPr>
        <p:spPr bwMode="auto">
          <a:xfrm>
            <a:off x="1398636" y="836564"/>
            <a:ext cx="113474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l" defTabSz="912495">
              <a:defRPr/>
            </a:pPr>
            <a:r>
              <a:rPr lang="en-US" altLang="zh-CN" sz="1600">
                <a:solidFill>
                  <a:schemeClr val="accent5">
                    <a:lumMod val="50000"/>
                  </a:schemeClr>
                </a:solidFill>
                <a:latin typeface="+mj-lt"/>
                <a:ea typeface="+mj-ea"/>
              </a:rPr>
              <a:t>GCS-PSO</a:t>
            </a:r>
            <a:endParaRPr lang="en-US" altLang="zh-CN" sz="1600">
              <a:solidFill>
                <a:schemeClr val="accent5">
                  <a:lumMod val="50000"/>
                </a:schemeClr>
              </a:solidFill>
              <a:latin typeface="+mj-lt"/>
              <a:ea typeface="+mj-ea"/>
            </a:endParaRPr>
          </a:p>
        </p:txBody>
      </p:sp>
      <p:sp>
        <p:nvSpPr>
          <p:cNvPr id="40" name="文本框 39"/>
          <p:cNvSpPr txBox="1">
            <a:spLocks noChangeArrowheads="1"/>
          </p:cNvSpPr>
          <p:nvPr/>
        </p:nvSpPr>
        <p:spPr bwMode="auto">
          <a:xfrm>
            <a:off x="1398636" y="348269"/>
            <a:ext cx="396621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l" defTabSz="912495">
              <a:defRPr/>
            </a:pPr>
            <a:r>
              <a:rPr sz="2665">
                <a:solidFill>
                  <a:schemeClr val="accent5">
                    <a:lumMod val="50000"/>
                  </a:schemeClr>
                </a:solidFill>
                <a:latin typeface="+mj-lt"/>
                <a:ea typeface="+mj-ea"/>
              </a:rPr>
              <a:t>GCS辅助粒子群优化算法</a:t>
            </a:r>
            <a:endParaRPr sz="2665">
              <a:solidFill>
                <a:schemeClr val="accent5">
                  <a:lumMod val="50000"/>
                </a:schemeClr>
              </a:solidFill>
              <a:latin typeface="+mj-lt"/>
              <a:ea typeface="+mj-ea"/>
            </a:endParaRPr>
          </a:p>
        </p:txBody>
      </p:sp>
      <p:sp>
        <p:nvSpPr>
          <p:cNvPr id="41" name="椭圆 40"/>
          <p:cNvSpPr/>
          <p:nvPr/>
        </p:nvSpPr>
        <p:spPr>
          <a:xfrm>
            <a:off x="505337" y="235108"/>
            <a:ext cx="893300" cy="8933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accent5">
                  <a:lumMod val="50000"/>
                </a:schemeClr>
              </a:solidFill>
            </a:endParaRPr>
          </a:p>
        </p:txBody>
      </p:sp>
      <p:grpSp>
        <p:nvGrpSpPr>
          <p:cNvPr id="43" name="组合 42"/>
          <p:cNvGrpSpPr/>
          <p:nvPr/>
        </p:nvGrpSpPr>
        <p:grpSpPr>
          <a:xfrm>
            <a:off x="727949" y="470587"/>
            <a:ext cx="420480" cy="422340"/>
            <a:chOff x="5394325" y="2859088"/>
            <a:chExt cx="358775" cy="360362"/>
          </a:xfrm>
          <a:solidFill>
            <a:schemeClr val="bg1"/>
          </a:solidFill>
        </p:grpSpPr>
        <p:sp>
          <p:nvSpPr>
            <p:cNvPr id="44" name="AutoShape 37"/>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5" name="AutoShape 38"/>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6" name="AutoShape 39"/>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7" name="AutoShape 40"/>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8" name="AutoShape 41"/>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9" name="AutoShape 42"/>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grpSp>
      <p:cxnSp>
        <p:nvCxnSpPr>
          <p:cNvPr id="30" name="直接连接符 29"/>
          <p:cNvCxnSpPr/>
          <p:nvPr/>
        </p:nvCxnSpPr>
        <p:spPr>
          <a:xfrm flipV="1">
            <a:off x="5321300" y="805180"/>
            <a:ext cx="6870700" cy="17780"/>
          </a:xfrm>
          <a:prstGeom prst="line">
            <a:avLst/>
          </a:prstGeom>
        </p:spPr>
        <p:style>
          <a:lnRef idx="1">
            <a:schemeClr val="accent5"/>
          </a:lnRef>
          <a:fillRef idx="0">
            <a:schemeClr val="accent5"/>
          </a:fillRef>
          <a:effectRef idx="0">
            <a:schemeClr val="accent5"/>
          </a:effectRef>
          <a:fontRef idx="minor">
            <a:schemeClr val="tx1"/>
          </a:fontRef>
        </p:style>
      </p:cxnSp>
      <p:sp>
        <p:nvSpPr>
          <p:cNvPr id="3" name="日期占位符 2"/>
          <p:cNvSpPr>
            <a:spLocks noGrp="1"/>
          </p:cNvSpPr>
          <p:nvPr>
            <p:ph type="dt" sz="half" idx="10"/>
          </p:nvPr>
        </p:nvSpPr>
        <p:spPr/>
        <p:txBody>
          <a:bodyPr/>
          <a:p>
            <a:fld id="{82F288E0-7875-42C4-84C8-98DBBD3BF4D2}" type="datetime1">
              <a:rPr lang="zh-CN" altLang="en-US" smtClean="0"/>
            </a:fld>
            <a:endParaRPr lang="zh-CN" altLang="en-US"/>
          </a:p>
        </p:txBody>
      </p:sp>
      <p:sp>
        <p:nvSpPr>
          <p:cNvPr id="42" name="Freeform 10"/>
          <p:cNvSpPr/>
          <p:nvPr/>
        </p:nvSpPr>
        <p:spPr bwMode="auto">
          <a:xfrm>
            <a:off x="555216" y="1242202"/>
            <a:ext cx="593689" cy="664975"/>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265">
              <a:solidFill>
                <a:schemeClr val="accent5">
                  <a:lumMod val="50000"/>
                </a:schemeClr>
              </a:solidFill>
              <a:latin typeface="+mj-lt"/>
            </a:endParaRPr>
          </a:p>
        </p:txBody>
      </p:sp>
      <p:sp>
        <p:nvSpPr>
          <p:cNvPr id="50" name="矩形 49"/>
          <p:cNvSpPr/>
          <p:nvPr/>
        </p:nvSpPr>
        <p:spPr>
          <a:xfrm>
            <a:off x="1148715" y="1633855"/>
            <a:ext cx="3893185" cy="306705"/>
          </a:xfrm>
          <a:prstGeom prst="rect">
            <a:avLst/>
          </a:prstGeom>
        </p:spPr>
        <p:txBody>
          <a:bodyPr wrap="square">
            <a:spAutoFit/>
          </a:bodyPr>
          <a:p>
            <a:pPr algn="l" defTabSz="912495">
              <a:defRPr/>
            </a:pPr>
            <a:r>
              <a:rPr lang="zh-CN" altLang="en-US" sz="1400">
                <a:solidFill>
                  <a:srgbClr val="3E3321"/>
                </a:solidFill>
                <a:latin typeface="微软雅黑" panose="020B0503020204020204" charset="-122"/>
                <a:ea typeface="微软雅黑" panose="020B0503020204020204" charset="-122"/>
                <a:sym typeface="+mn-lt"/>
              </a:rPr>
              <a:t>选取</a:t>
            </a:r>
            <a:r>
              <a:rPr lang="en-US" altLang="zh-CN" sz="1400">
                <a:solidFill>
                  <a:srgbClr val="3E3321"/>
                </a:solidFill>
                <a:latin typeface="微软雅黑" panose="020B0503020204020204" charset="-122"/>
                <a:ea typeface="微软雅黑" panose="020B0503020204020204" charset="-122"/>
                <a:sym typeface="+mn-lt"/>
              </a:rPr>
              <a:t>DB</a:t>
            </a:r>
            <a:r>
              <a:rPr lang="zh-CN" altLang="en-US" sz="1400">
                <a:solidFill>
                  <a:srgbClr val="3E3321"/>
                </a:solidFill>
                <a:latin typeface="微软雅黑" panose="020B0503020204020204" charset="-122"/>
                <a:ea typeface="微软雅黑" panose="020B0503020204020204" charset="-122"/>
                <a:sym typeface="+mn-lt"/>
              </a:rPr>
              <a:t>中</a:t>
            </a:r>
            <a:r>
              <a:rPr lang="en-US" altLang="zh-CN" sz="1400">
                <a:solidFill>
                  <a:srgbClr val="3E3321"/>
                </a:solidFill>
                <a:latin typeface="微软雅黑" panose="020B0503020204020204" charset="-122"/>
                <a:ea typeface="微软雅黑" panose="020B0503020204020204" charset="-122"/>
                <a:sym typeface="+mn-lt"/>
              </a:rPr>
              <a:t>N</a:t>
            </a:r>
            <a:r>
              <a:rPr lang="zh-CN" altLang="en-US" sz="1400">
                <a:solidFill>
                  <a:srgbClr val="3E3321"/>
                </a:solidFill>
                <a:latin typeface="微软雅黑" panose="020B0503020204020204" charset="-122"/>
                <a:ea typeface="微软雅黑" panose="020B0503020204020204" charset="-122"/>
                <a:sym typeface="+mn-lt"/>
              </a:rPr>
              <a:t>个解进行社会学习粒子群优化算法。</a:t>
            </a:r>
            <a:endParaRPr lang="zh-CN" altLang="en-US" sz="1400">
              <a:solidFill>
                <a:srgbClr val="3E3321"/>
              </a:solidFill>
              <a:latin typeface="微软雅黑" panose="020B0503020204020204" charset="-122"/>
              <a:ea typeface="微软雅黑" panose="020B0503020204020204" charset="-122"/>
              <a:sym typeface="+mn-lt"/>
            </a:endParaRPr>
          </a:p>
        </p:txBody>
      </p:sp>
      <p:sp>
        <p:nvSpPr>
          <p:cNvPr id="71" name="文本框 70"/>
          <p:cNvSpPr txBox="1"/>
          <p:nvPr/>
        </p:nvSpPr>
        <p:spPr>
          <a:xfrm>
            <a:off x="1148905" y="1297046"/>
            <a:ext cx="532765" cy="337185"/>
          </a:xfrm>
          <a:prstGeom prst="rect">
            <a:avLst/>
          </a:prstGeom>
          <a:noFill/>
        </p:spPr>
        <p:txBody>
          <a:bodyPr wrap="none" rtlCol="0">
            <a:spAutoFit/>
          </a:bodyPr>
          <a:p>
            <a:r>
              <a:rPr lang="en-US" altLang="zh-CN" sz="1600">
                <a:solidFill>
                  <a:schemeClr val="accent5">
                    <a:lumMod val="50000"/>
                  </a:schemeClr>
                </a:solidFill>
                <a:latin typeface="+mj-lt"/>
              </a:rPr>
              <a:t>7-8</a:t>
            </a:r>
            <a:endParaRPr lang="en-US" altLang="zh-CN" sz="1600">
              <a:solidFill>
                <a:schemeClr val="accent5">
                  <a:lumMod val="50000"/>
                </a:schemeClr>
              </a:solidFill>
              <a:latin typeface="+mj-lt"/>
            </a:endParaRPr>
          </a:p>
        </p:txBody>
      </p:sp>
      <p:grpSp>
        <p:nvGrpSpPr>
          <p:cNvPr id="72" name="组合 71"/>
          <p:cNvGrpSpPr/>
          <p:nvPr/>
        </p:nvGrpSpPr>
        <p:grpSpPr>
          <a:xfrm rot="18900000">
            <a:off x="698021" y="1457453"/>
            <a:ext cx="308079" cy="309441"/>
            <a:chOff x="5394325" y="2859088"/>
            <a:chExt cx="358775" cy="360362"/>
          </a:xfrm>
          <a:solidFill>
            <a:schemeClr val="bg1"/>
          </a:solidFill>
        </p:grpSpPr>
        <p:sp>
          <p:nvSpPr>
            <p:cNvPr id="73" name="AutoShape 37"/>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74" name="AutoShape 38"/>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75" name="AutoShape 39"/>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76" name="AutoShape 40"/>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77" name="AutoShape 41"/>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78" name="AutoShape 42"/>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grpSp>
      <mc:AlternateContent xmlns:mc="http://schemas.openxmlformats.org/markup-compatibility/2006">
        <mc:Choice xmlns:a14="http://schemas.microsoft.com/office/drawing/2010/main" Requires="a14">
          <p:sp>
            <p:nvSpPr>
              <p:cNvPr id="80" name="文本框 79"/>
              <p:cNvSpPr txBox="1"/>
              <p:nvPr/>
            </p:nvSpPr>
            <p:spPr>
              <a:xfrm>
                <a:off x="977265" y="2082165"/>
                <a:ext cx="5134610" cy="1317625"/>
              </a:xfrm>
              <a:prstGeom prst="rect">
                <a:avLst/>
              </a:prstGeom>
              <a:noFill/>
            </p:spPr>
            <p:txBody>
              <a:bodyPr wrap="square" rtlCol="0" anchor="t">
                <a:noAutofit/>
              </a:bodyPr>
              <a:p>
                <a:pPr algn="l"/>
                <a:r>
                  <a:rPr lang="en-US" altLang="zh-CN">
                    <a:latin typeface="Cambria Math" panose="02040503050406030204" charset="0"/>
                    <a:cs typeface="Cambria Math" panose="02040503050406030204" charset="0"/>
                  </a:rPr>
                  <a:t>1</a:t>
                </a:r>
                <a:r>
                  <a:rPr lang="zh-CN" altLang="en-US">
                    <a:latin typeface="Cambria Math" panose="02040503050406030204" charset="0"/>
                    <a:cs typeface="Cambria Math" panose="02040503050406030204" charset="0"/>
                  </a:rPr>
                  <a:t>、</a:t>
                </a:r>
                <a:r>
                  <a:rPr lang="zh-CN" altLang="en-US" sz="1600">
                    <a:latin typeface="Cambria Math" panose="02040503050406030204" charset="0"/>
                    <a:cs typeface="Cambria Math" panose="02040503050406030204" charset="0"/>
                  </a:rPr>
                  <a:t>由于延续自身惯性可能有害，实际使用的速度更新公式如下：</a:t>
                </a:r>
                <a:endParaRPr lang="zh-CN" altLang="en-US" sz="1600">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𝑣</m:t>
                          </m:r>
                        </m:e>
                        <m:sub>
                          <m:r>
                            <a:rPr lang="en-US" altLang="zh-CN" sz="1600" i="1">
                              <a:latin typeface="Cambria Math" panose="02040503050406030204" charset="0"/>
                              <a:cs typeface="Cambria Math" panose="02040503050406030204" charset="0"/>
                            </a:rPr>
                            <m:t>𝑑</m:t>
                          </m:r>
                        </m:sub>
                      </m:sSub>
                      <m:r>
                        <a:rPr lang="en-US" altLang="zh-CN" sz="1600" i="1">
                          <a:latin typeface="Cambria Math" panose="02040503050406030204" charset="0"/>
                          <a:cs typeface="Cambria Math" panose="02040503050406030204" charset="0"/>
                        </a:rPr>
                        <m:t>=</m:t>
                      </m:r>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𝑟</m:t>
                          </m:r>
                        </m:e>
                        <m:sub>
                          <m:r>
                            <a:rPr lang="en-US" altLang="zh-CN" sz="1600" i="1">
                              <a:latin typeface="Cambria Math" panose="02040503050406030204" charset="0"/>
                              <a:cs typeface="Cambria Math" panose="02040503050406030204" charset="0"/>
                            </a:rPr>
                            <m:t>1</m:t>
                          </m:r>
                        </m:sub>
                      </m:sSub>
                      <m:r>
                        <a:rPr lang="en-US" altLang="zh-CN" sz="1600" i="1">
                          <a:latin typeface="Cambria Math" panose="02040503050406030204" charset="0"/>
                          <a:cs typeface="Cambria Math" panose="02040503050406030204" charset="0"/>
                        </a:rPr>
                        <m:t>(</m:t>
                      </m:r>
                      <m:sSubSup>
                        <m:sSubSupPr>
                          <m:ctrlPr>
                            <a:rPr lang="en-US" altLang="zh-CN" sz="1600" i="1">
                              <a:latin typeface="Cambria Math" panose="02040503050406030204" charset="0"/>
                              <a:cs typeface="Cambria Math" panose="02040503050406030204" charset="0"/>
                            </a:rPr>
                          </m:ctrlPr>
                        </m:sSubSupPr>
                        <m:e>
                          <m:r>
                            <a:rPr lang="en-US" altLang="zh-CN" sz="1600" i="1">
                              <a:latin typeface="Cambria Math" panose="02040503050406030204" charset="0"/>
                              <a:cs typeface="Cambria Math" panose="02040503050406030204" charset="0"/>
                            </a:rPr>
                            <m:t>𝑧</m:t>
                          </m:r>
                        </m:e>
                        <m:sub>
                          <m:r>
                            <a:rPr lang="en-US" altLang="zh-CN" sz="1600" i="1">
                              <a:latin typeface="Cambria Math" panose="02040503050406030204" charset="0"/>
                              <a:cs typeface="Cambria Math" panose="02040503050406030204" charset="0"/>
                            </a:rPr>
                            <m:t>𝑑</m:t>
                          </m:r>
                        </m:sub>
                        <m:sup>
                          <m:r>
                            <a:rPr lang="en-US" altLang="zh-CN" sz="1600" i="1">
                              <a:latin typeface="Cambria Math" panose="02040503050406030204" charset="0"/>
                              <a:cs typeface="Cambria Math" panose="02040503050406030204" charset="0"/>
                            </a:rPr>
                            <m:t>𝑘</m:t>
                          </m:r>
                        </m:sup>
                      </m:sSubSup>
                      <m:r>
                        <a:rPr lang="en-US" altLang="zh-CN" sz="1600" i="1">
                          <a:latin typeface="Cambria Math" panose="02040503050406030204" charset="0"/>
                          <a:cs typeface="Cambria Math" panose="02040503050406030204" charset="0"/>
                        </a:rPr>
                        <m:t>−</m:t>
                      </m:r>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𝑥</m:t>
                          </m:r>
                        </m:e>
                        <m:sub>
                          <m:r>
                            <a:rPr lang="en-US" altLang="zh-CN" sz="1600" i="1">
                              <a:latin typeface="Cambria Math" panose="02040503050406030204" charset="0"/>
                              <a:cs typeface="Cambria Math" panose="02040503050406030204" charset="0"/>
                            </a:rPr>
                            <m:t>𝑑</m:t>
                          </m:r>
                        </m:sub>
                      </m:sSub>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𝜀</m:t>
                      </m:r>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𝑟</m:t>
                          </m:r>
                        </m:e>
                        <m:sub>
                          <m:r>
                            <a:rPr lang="en-US" altLang="zh-CN" sz="1600" i="1">
                              <a:latin typeface="Cambria Math" panose="02040503050406030204" charset="0"/>
                              <a:cs typeface="Cambria Math" panose="02040503050406030204" charset="0"/>
                            </a:rPr>
                            <m:t>2</m:t>
                          </m:r>
                        </m:sub>
                      </m:sSub>
                      <m:r>
                        <a:rPr lang="en-US" altLang="zh-CN" sz="1600" i="1">
                          <a:latin typeface="Cambria Math" panose="02040503050406030204" charset="0"/>
                          <a:cs typeface="Cambria Math" panose="02040503050406030204" charset="0"/>
                        </a:rPr>
                        <m:t>(</m:t>
                      </m:r>
                      <m:sSub>
                        <m:sSubPr>
                          <m:ctrlPr>
                            <a:rPr lang="en-US" altLang="zh-CN" sz="1600" i="1">
                              <a:latin typeface="Cambria Math" panose="02040503050406030204" charset="0"/>
                              <a:cs typeface="Cambria Math" panose="02040503050406030204" charset="0"/>
                            </a:rPr>
                          </m:ctrlPr>
                        </m:sSubPr>
                        <m:e>
                          <m:acc>
                            <m:accPr>
                              <m:chr m:val="̅"/>
                              <m:ctrlPr>
                                <a:rPr lang="en-US" altLang="zh-CN" sz="1600" i="1">
                                  <a:latin typeface="Cambria Math" panose="02040503050406030204" charset="0"/>
                                  <a:cs typeface="Cambria Math" panose="02040503050406030204" charset="0"/>
                                </a:rPr>
                              </m:ctrlPr>
                            </m:accPr>
                            <m:e>
                              <m:r>
                                <a:rPr lang="en-US" altLang="zh-CN" sz="1600" i="1">
                                  <a:latin typeface="Cambria Math" panose="02040503050406030204" charset="0"/>
                                  <a:cs typeface="Cambria Math" panose="02040503050406030204" charset="0"/>
                                </a:rPr>
                                <m:t>𝑥</m:t>
                              </m:r>
                            </m:e>
                          </m:acc>
                        </m:e>
                        <m:sub>
                          <m:r>
                            <a:rPr lang="en-US" altLang="zh-CN" sz="1600" i="1">
                              <a:latin typeface="Cambria Math" panose="02040503050406030204" charset="0"/>
                              <a:cs typeface="Cambria Math" panose="02040503050406030204" charset="0"/>
                            </a:rPr>
                            <m:t>𝑑</m:t>
                          </m:r>
                        </m:sub>
                      </m:sSub>
                      <m:r>
                        <a:rPr lang="en-US" altLang="zh-CN" sz="1600" i="1">
                          <a:latin typeface="Cambria Math" panose="02040503050406030204" charset="0"/>
                          <a:cs typeface="Cambria Math" panose="02040503050406030204" charset="0"/>
                        </a:rPr>
                        <m:t>−</m:t>
                      </m:r>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𝑥</m:t>
                          </m:r>
                        </m:e>
                        <m:sub>
                          <m:r>
                            <a:rPr lang="en-US" altLang="zh-CN" sz="1600" i="1">
                              <a:latin typeface="Cambria Math" panose="02040503050406030204" charset="0"/>
                              <a:cs typeface="Cambria Math" panose="02040503050406030204" charset="0"/>
                            </a:rPr>
                            <m:t>𝑑</m:t>
                          </m:r>
                        </m:sub>
                      </m:sSub>
                      <m:r>
                        <a:rPr lang="en-US" altLang="zh-CN" sz="1600" i="1">
                          <a:latin typeface="Cambria Math" panose="02040503050406030204" charset="0"/>
                          <a:cs typeface="Cambria Math" panose="02040503050406030204" charset="0"/>
                        </a:rPr>
                        <m:t>)</m:t>
                      </m:r>
                    </m:oMath>
                  </m:oMathPara>
                </a14:m>
                <a:endParaRPr lang="en-US" altLang="zh-CN" sz="1600">
                  <a:latin typeface="Cambria Math" panose="02040503050406030204" charset="0"/>
                  <a:cs typeface="Cambria Math" panose="02040503050406030204" charset="0"/>
                </a:endParaRPr>
              </a:p>
              <a:p>
                <a:pPr algn="l"/>
                <a:endParaRPr lang="en-US" altLang="zh-CN" i="1">
                  <a:latin typeface="Cambria Math" panose="02040503050406030204" charset="0"/>
                  <a:cs typeface="Cambria Math" panose="02040503050406030204" charset="0"/>
                </a:endParaRPr>
              </a:p>
              <a:p>
                <a:pPr algn="l"/>
                <a:endParaRPr lang="en-US" altLang="zh-CN" i="1">
                  <a:latin typeface="Cambria Math" panose="02040503050406030204" charset="0"/>
                  <a:cs typeface="Cambria Math" panose="02040503050406030204" charset="0"/>
                </a:endParaRPr>
              </a:p>
            </p:txBody>
          </p:sp>
        </mc:Choice>
        <mc:Fallback>
          <p:sp>
            <p:nvSpPr>
              <p:cNvPr id="80" name="文本框 79"/>
              <p:cNvSpPr txBox="1">
                <a:spLocks noRot="1" noChangeAspect="1" noMove="1" noResize="1" noEditPoints="1" noAdjustHandles="1" noChangeArrowheads="1" noChangeShapeType="1" noTextEdit="1"/>
              </p:cNvSpPr>
              <p:nvPr/>
            </p:nvSpPr>
            <p:spPr>
              <a:xfrm>
                <a:off x="977265" y="2082165"/>
                <a:ext cx="5134610" cy="1317625"/>
              </a:xfrm>
              <a:prstGeom prst="rect">
                <a:avLst/>
              </a:prstGeom>
              <a:blipFill rotWithShape="1">
                <a:blip r:embed="rId2"/>
                <a:stretch>
                  <a:fillRect b="-3663"/>
                </a:stretch>
              </a:blipFill>
            </p:spPr>
            <p:txBody>
              <a:bodyPr/>
              <a:lstStyle/>
              <a:p>
                <a:r>
                  <a:rPr lang="zh-CN" altLang="en-US">
                    <a:noFill/>
                  </a:rPr>
                  <a:t> </a:t>
                </a:r>
              </a:p>
            </p:txBody>
          </p:sp>
        </mc:Fallback>
      </mc:AlternateContent>
      <p:pic>
        <p:nvPicPr>
          <p:cNvPr id="81" name="图片 80"/>
          <p:cNvPicPr>
            <a:picLocks noChangeAspect="1"/>
          </p:cNvPicPr>
          <p:nvPr/>
        </p:nvPicPr>
        <p:blipFill>
          <a:blip r:embed="rId3"/>
          <a:stretch>
            <a:fillRect/>
          </a:stretch>
        </p:blipFill>
        <p:spPr>
          <a:xfrm>
            <a:off x="6111875" y="1173480"/>
            <a:ext cx="5543550" cy="5305425"/>
          </a:xfrm>
          <a:prstGeom prst="rect">
            <a:avLst/>
          </a:prstGeom>
        </p:spPr>
      </p:pic>
      <mc:AlternateContent xmlns:mc="http://schemas.openxmlformats.org/markup-compatibility/2006">
        <mc:Choice xmlns:a14="http://schemas.microsoft.com/office/drawing/2010/main" Requires="a14">
          <p:sp>
            <p:nvSpPr>
              <p:cNvPr id="82" name="文本框 81"/>
              <p:cNvSpPr txBox="1"/>
              <p:nvPr/>
            </p:nvSpPr>
            <p:spPr>
              <a:xfrm>
                <a:off x="977265" y="3491865"/>
                <a:ext cx="5061585" cy="1771015"/>
              </a:xfrm>
              <a:prstGeom prst="rect">
                <a:avLst/>
              </a:prstGeom>
              <a:noFill/>
            </p:spPr>
            <p:txBody>
              <a:bodyPr wrap="square" rtlCol="0" anchor="t">
                <a:noAutofit/>
              </a:bodyPr>
              <a:p>
                <a:pPr algn="l"/>
                <a:r>
                  <a:rPr lang="en-US" altLang="zh-CN" sz="1600">
                    <a:latin typeface="Cambria Math" panose="02040503050406030204" charset="0"/>
                    <a:cs typeface="Cambria Math" panose="02040503050406030204" charset="0"/>
                  </a:rPr>
                  <a:t>2</a:t>
                </a:r>
                <a:r>
                  <a:rPr lang="zh-CN" altLang="en-US" sz="1600">
                    <a:latin typeface="Cambria Math" panose="02040503050406030204" charset="0"/>
                    <a:cs typeface="Cambria Math" panose="02040503050406030204" charset="0"/>
                  </a:rPr>
                  <a:t>、由解的所有维网格分类代理结果可以得到一个解的网格排名</a:t>
                </a:r>
                <a14:m>
                  <m:oMath xmlns:m="http://schemas.openxmlformats.org/officeDocument/2006/math">
                    <m:r>
                      <a:rPr lang="en-US" altLang="zh-CN" sz="1600" i="1">
                        <a:latin typeface="Cambria Math" panose="02040503050406030204" charset="0"/>
                        <a:cs typeface="Cambria Math" panose="02040503050406030204" charset="0"/>
                      </a:rPr>
                      <m:t>𝐺</m:t>
                    </m:r>
                    <m:r>
                      <m:rPr>
                        <m:sty m:val="p"/>
                      </m:rPr>
                      <a:rPr lang="en-US" altLang="zh-CN" sz="1600">
                        <a:latin typeface="Cambria Math" panose="02040503050406030204" charset="0"/>
                        <a:cs typeface="Cambria Math" panose="02040503050406030204" charset="0"/>
                      </a:rPr>
                      <m:t>R</m:t>
                    </m:r>
                  </m:oMath>
                </a14:m>
                <a:r>
                  <a:rPr lang="zh-CN" altLang="en-US" sz="1600">
                    <a:latin typeface="Cambria Math" panose="02040503050406030204" charset="0"/>
                    <a:cs typeface="Cambria Math" panose="02040503050406030204" charset="0"/>
                  </a:rPr>
                  <a:t>：</a:t>
                </a:r>
                <a:endParaRPr lang="zh-CN" altLang="en-US" sz="1600">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r>
                        <a:rPr lang="en-US" altLang="zh-CN" sz="1600" i="1">
                          <a:latin typeface="Cambria Math" panose="02040503050406030204" charset="0"/>
                          <a:cs typeface="Cambria Math" panose="02040503050406030204" charset="0"/>
                        </a:rPr>
                        <m:t>𝐺</m:t>
                      </m:r>
                      <m:r>
                        <m:rPr>
                          <m:sty m:val="p"/>
                        </m:rPr>
                        <a:rPr lang="en-US" altLang="zh-CN" sz="1600">
                          <a:latin typeface="Cambria Math" panose="02040503050406030204" charset="0"/>
                          <a:cs typeface="Cambria Math" panose="02040503050406030204" charset="0"/>
                        </a:rPr>
                        <m:t>R</m:t>
                      </m:r>
                      <m:r>
                        <a:rPr lang="en-US" altLang="zh-CN" sz="1600">
                          <a:latin typeface="Cambria Math" panose="02040503050406030204" charset="0"/>
                          <a:cs typeface="Cambria Math" panose="02040503050406030204" charset="0"/>
                        </a:rPr>
                        <m:t>(</m:t>
                      </m:r>
                      <m:r>
                        <m:rPr>
                          <m:sty m:val="p"/>
                        </m:rPr>
                        <a:rPr lang="en-US" altLang="zh-CN" sz="1600">
                          <a:latin typeface="Cambria Math" panose="02040503050406030204" charset="0"/>
                          <a:cs typeface="Cambria Math" panose="02040503050406030204" charset="0"/>
                        </a:rPr>
                        <m:t>x</m:t>
                      </m:r>
                      <m:r>
                        <a:rPr lang="en-US" altLang="zh-CN" sz="1600">
                          <a:latin typeface="Cambria Math" panose="02040503050406030204" charset="0"/>
                          <a:cs typeface="Cambria Math" panose="02040503050406030204" charset="0"/>
                        </a:rPr>
                        <m:t>)=</m:t>
                      </m:r>
                      <m:nary>
                        <m:naryPr>
                          <m:chr m:val="∑"/>
                          <m:limLoc m:val="subSup"/>
                          <m:ctrlPr>
                            <a:rPr lang="en-US" altLang="zh-CN" sz="1600" i="1">
                              <a:latin typeface="Cambria Math" panose="02040503050406030204" charset="0"/>
                              <a:cs typeface="Cambria Math" panose="02040503050406030204" charset="0"/>
                            </a:rPr>
                          </m:ctrlPr>
                        </m:naryPr>
                        <m:sub>
                          <m:r>
                            <a:rPr lang="en-US" altLang="zh-CN" sz="1600" i="1">
                              <a:latin typeface="Cambria Math" panose="02040503050406030204" charset="0"/>
                              <a:cs typeface="Cambria Math" panose="02040503050406030204" charset="0"/>
                            </a:rPr>
                            <m:t>𝑚</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1</m:t>
                          </m:r>
                        </m:sub>
                        <m:sup>
                          <m:r>
                            <a:rPr lang="en-US" altLang="zh-CN" sz="1600" i="1">
                              <a:latin typeface="Cambria Math" panose="02040503050406030204" charset="0"/>
                              <a:cs typeface="Cambria Math" panose="02040503050406030204" charset="0"/>
                            </a:rPr>
                            <m:t>𝑀</m:t>
                          </m:r>
                        </m:sup>
                        <m:e>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𝐺𝐿</m:t>
                              </m:r>
                            </m:e>
                            <m:sub>
                              <m:r>
                                <a:rPr lang="en-US" altLang="zh-CN" sz="1600" i="1">
                                  <a:latin typeface="Cambria Math" panose="02040503050406030204" charset="0"/>
                                  <a:cs typeface="Cambria Math" panose="02040503050406030204" charset="0"/>
                                </a:rPr>
                                <m:t>𝑚</m:t>
                              </m:r>
                            </m:sub>
                          </m:sSub>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𝑥</m:t>
                          </m:r>
                          <m:r>
                            <a:rPr lang="en-US" altLang="zh-CN" sz="1600" i="1">
                              <a:latin typeface="Cambria Math" panose="02040503050406030204" charset="0"/>
                              <a:cs typeface="Cambria Math" panose="02040503050406030204" charset="0"/>
                            </a:rPr>
                            <m:t>)</m:t>
                          </m:r>
                        </m:e>
                      </m:nary>
                      <m:r>
                        <a:rPr lang="en-US" altLang="zh-CN" sz="1600" i="1">
                          <a:latin typeface="Cambria Math" panose="02040503050406030204" charset="0"/>
                          <a:cs typeface="Cambria Math" panose="02040503050406030204" charset="0"/>
                        </a:rPr>
                        <m:t>=</m:t>
                      </m:r>
                      <m:nary>
                        <m:naryPr>
                          <m:chr m:val="∑"/>
                          <m:limLoc m:val="subSup"/>
                          <m:ctrlPr>
                            <a:rPr lang="en-US" altLang="zh-CN" sz="1600" i="1">
                              <a:latin typeface="Cambria Math" panose="02040503050406030204" charset="0"/>
                              <a:cs typeface="Cambria Math" panose="02040503050406030204" charset="0"/>
                            </a:rPr>
                          </m:ctrlPr>
                        </m:naryPr>
                        <m:sub>
                          <m:r>
                            <a:rPr lang="en-US" altLang="zh-CN" sz="1600" i="1">
                              <a:latin typeface="Cambria Math" panose="02040503050406030204" charset="0"/>
                              <a:cs typeface="Cambria Math" panose="02040503050406030204" charset="0"/>
                            </a:rPr>
                            <m:t>𝑚</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1</m:t>
                          </m:r>
                        </m:sub>
                        <m:sup>
                          <m:r>
                            <a:rPr lang="en-US" altLang="zh-CN" sz="1600" i="1">
                              <a:latin typeface="Cambria Math" panose="02040503050406030204" charset="0"/>
                              <a:cs typeface="Cambria Math" panose="02040503050406030204" charset="0"/>
                            </a:rPr>
                            <m:t>𝑀</m:t>
                          </m:r>
                        </m:sup>
                        <m:e>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𝐺𝐶𝑆</m:t>
                              </m:r>
                            </m:e>
                            <m:sub>
                              <m:r>
                                <a:rPr lang="en-US" altLang="zh-CN" sz="1600" i="1">
                                  <a:latin typeface="Cambria Math" panose="02040503050406030204" charset="0"/>
                                  <a:cs typeface="Cambria Math" panose="02040503050406030204" charset="0"/>
                                </a:rPr>
                                <m:t>𝑚</m:t>
                              </m:r>
                            </m:sub>
                          </m:sSub>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𝑥</m:t>
                          </m:r>
                          <m:r>
                            <a:rPr lang="en-US" altLang="zh-CN" sz="1600" i="1">
                              <a:latin typeface="Cambria Math" panose="02040503050406030204" charset="0"/>
                              <a:cs typeface="Cambria Math" panose="02040503050406030204" charset="0"/>
                            </a:rPr>
                            <m:t>)</m:t>
                          </m:r>
                        </m:e>
                      </m:nary>
                    </m:oMath>
                  </m:oMathPara>
                </a14:m>
                <a:endParaRPr lang="en-US" altLang="zh-CN" sz="1600" i="1">
                  <a:latin typeface="Cambria Math" panose="02040503050406030204" charset="0"/>
                  <a:cs typeface="Cambria Math" panose="02040503050406030204" charset="0"/>
                </a:endParaRPr>
              </a:p>
              <a:p>
                <a:pPr algn="l"/>
                <a:r>
                  <a:rPr lang="en-US" altLang="zh-CN" sz="1600">
                    <a:latin typeface="Cambria Math" panose="02040503050406030204" charset="0"/>
                    <a:cs typeface="Cambria Math" panose="02040503050406030204" charset="0"/>
                  </a:rPr>
                  <a:t>         </a:t>
                </a:r>
                <a:r>
                  <a:rPr lang="zh-CN" altLang="en-US" sz="1600">
                    <a:latin typeface="Cambria Math" panose="02040503050406030204" charset="0"/>
                    <a:cs typeface="Cambria Math" panose="02040503050406030204" charset="0"/>
                  </a:rPr>
                  <a:t>较小的</a:t>
                </a:r>
                <a14:m>
                  <m:oMath xmlns:m="http://schemas.openxmlformats.org/officeDocument/2006/math">
                    <m:r>
                      <a:rPr lang="en-US" altLang="zh-CN" sz="1600" i="1">
                        <a:latin typeface="Cambria Math" panose="02040503050406030204" charset="0"/>
                        <a:cs typeface="Cambria Math" panose="02040503050406030204" charset="0"/>
                      </a:rPr>
                      <m:t>𝐺</m:t>
                    </m:r>
                    <m:r>
                      <m:rPr>
                        <m:sty m:val="p"/>
                      </m:rPr>
                      <a:rPr lang="en-US" altLang="zh-CN" sz="1600">
                        <a:latin typeface="Cambria Math" panose="02040503050406030204" charset="0"/>
                        <a:cs typeface="Cambria Math" panose="02040503050406030204" charset="0"/>
                      </a:rPr>
                      <m:t>R</m:t>
                    </m:r>
                  </m:oMath>
                </a14:m>
                <a:r>
                  <a:rPr lang="zh-CN" altLang="en-US" sz="1600">
                    <a:latin typeface="Cambria Math" panose="02040503050406030204" charset="0"/>
                    <a:cs typeface="Cambria Math" panose="02040503050406030204" charset="0"/>
                  </a:rPr>
                  <a:t>意味着较好的收敛性。</a:t>
                </a:r>
                <a:endParaRPr lang="zh-CN" altLang="en-US" sz="1600">
                  <a:latin typeface="Cambria Math" panose="02040503050406030204" charset="0"/>
                  <a:cs typeface="Cambria Math" panose="02040503050406030204" charset="0"/>
                </a:endParaRPr>
              </a:p>
              <a:p>
                <a:pPr algn="l"/>
                <a:endParaRPr lang="zh-CN" altLang="en-US" sz="1600" i="1">
                  <a:latin typeface="Cambria Math" panose="02040503050406030204" charset="0"/>
                  <a:cs typeface="Cambria Math" panose="02040503050406030204" charset="0"/>
                </a:endParaRPr>
              </a:p>
            </p:txBody>
          </p:sp>
        </mc:Choice>
        <mc:Fallback>
          <p:sp>
            <p:nvSpPr>
              <p:cNvPr id="82" name="文本框 81"/>
              <p:cNvSpPr txBox="1">
                <a:spLocks noRot="1" noChangeAspect="1" noMove="1" noResize="1" noEditPoints="1" noAdjustHandles="1" noChangeArrowheads="1" noChangeShapeType="1" noTextEdit="1"/>
              </p:cNvSpPr>
              <p:nvPr/>
            </p:nvSpPr>
            <p:spPr>
              <a:xfrm>
                <a:off x="977265" y="3491865"/>
                <a:ext cx="5061585" cy="177101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1"/>
      <p:bldP spid="50" grpId="1"/>
      <p:bldP spid="80" grpId="0"/>
      <p:bldP spid="80" grpId="1"/>
      <p:bldP spid="82" grpId="0"/>
      <p:bldP spid="82"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3000"/>
          </a:blip>
          <a:stretch>
            <a:fillRect/>
          </a:stretch>
        </a:blipFill>
        <a:effectLst/>
      </p:bgPr>
    </p:bg>
    <p:spTree>
      <p:nvGrpSpPr>
        <p:cNvPr id="1" name=""/>
        <p:cNvGrpSpPr/>
        <p:nvPr/>
      </p:nvGrpSpPr>
      <p:grpSpPr>
        <a:xfrm>
          <a:off x="0" y="0"/>
          <a:ext cx="0" cy="0"/>
          <a:chOff x="0" y="0"/>
          <a:chExt cx="0" cy="0"/>
        </a:xfrm>
      </p:grpSpPr>
      <p:sp>
        <p:nvSpPr>
          <p:cNvPr id="31" name="文本框 30"/>
          <p:cNvSpPr txBox="1">
            <a:spLocks noChangeArrowheads="1"/>
          </p:cNvSpPr>
          <p:nvPr/>
        </p:nvSpPr>
        <p:spPr bwMode="auto">
          <a:xfrm>
            <a:off x="1398636" y="836564"/>
            <a:ext cx="113474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l" defTabSz="912495">
              <a:defRPr/>
            </a:pPr>
            <a:r>
              <a:rPr lang="en-US" altLang="zh-CN" sz="1600">
                <a:solidFill>
                  <a:schemeClr val="accent5">
                    <a:lumMod val="50000"/>
                  </a:schemeClr>
                </a:solidFill>
                <a:latin typeface="+mj-lt"/>
                <a:ea typeface="+mj-ea"/>
              </a:rPr>
              <a:t>GCS-PSO</a:t>
            </a:r>
            <a:endParaRPr lang="en-US" altLang="zh-CN" sz="1600">
              <a:solidFill>
                <a:schemeClr val="accent5">
                  <a:lumMod val="50000"/>
                </a:schemeClr>
              </a:solidFill>
              <a:latin typeface="+mj-lt"/>
              <a:ea typeface="+mj-ea"/>
            </a:endParaRPr>
          </a:p>
        </p:txBody>
      </p:sp>
      <p:sp>
        <p:nvSpPr>
          <p:cNvPr id="40" name="文本框 39"/>
          <p:cNvSpPr txBox="1">
            <a:spLocks noChangeArrowheads="1"/>
          </p:cNvSpPr>
          <p:nvPr/>
        </p:nvSpPr>
        <p:spPr bwMode="auto">
          <a:xfrm>
            <a:off x="1398636" y="348269"/>
            <a:ext cx="396621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l" defTabSz="912495">
              <a:defRPr/>
            </a:pPr>
            <a:r>
              <a:rPr sz="2665">
                <a:solidFill>
                  <a:schemeClr val="accent5">
                    <a:lumMod val="50000"/>
                  </a:schemeClr>
                </a:solidFill>
                <a:latin typeface="+mj-lt"/>
                <a:ea typeface="+mj-ea"/>
              </a:rPr>
              <a:t>GCS辅助粒子群优化算法</a:t>
            </a:r>
            <a:endParaRPr sz="2665">
              <a:solidFill>
                <a:schemeClr val="accent5">
                  <a:lumMod val="50000"/>
                </a:schemeClr>
              </a:solidFill>
              <a:latin typeface="+mj-lt"/>
              <a:ea typeface="+mj-ea"/>
            </a:endParaRPr>
          </a:p>
        </p:txBody>
      </p:sp>
      <p:sp>
        <p:nvSpPr>
          <p:cNvPr id="41" name="椭圆 40"/>
          <p:cNvSpPr/>
          <p:nvPr/>
        </p:nvSpPr>
        <p:spPr>
          <a:xfrm>
            <a:off x="505337" y="235108"/>
            <a:ext cx="893300" cy="8933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accent5">
                  <a:lumMod val="50000"/>
                </a:schemeClr>
              </a:solidFill>
            </a:endParaRPr>
          </a:p>
        </p:txBody>
      </p:sp>
      <p:grpSp>
        <p:nvGrpSpPr>
          <p:cNvPr id="43" name="组合 42"/>
          <p:cNvGrpSpPr/>
          <p:nvPr/>
        </p:nvGrpSpPr>
        <p:grpSpPr>
          <a:xfrm>
            <a:off x="727949" y="470587"/>
            <a:ext cx="420480" cy="422340"/>
            <a:chOff x="5394325" y="2859088"/>
            <a:chExt cx="358775" cy="360362"/>
          </a:xfrm>
          <a:solidFill>
            <a:schemeClr val="bg1"/>
          </a:solidFill>
        </p:grpSpPr>
        <p:sp>
          <p:nvSpPr>
            <p:cNvPr id="44" name="AutoShape 37"/>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5" name="AutoShape 38"/>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6" name="AutoShape 39"/>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7" name="AutoShape 40"/>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8" name="AutoShape 41"/>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9" name="AutoShape 42"/>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grpSp>
      <p:cxnSp>
        <p:nvCxnSpPr>
          <p:cNvPr id="30" name="直接连接符 29"/>
          <p:cNvCxnSpPr/>
          <p:nvPr/>
        </p:nvCxnSpPr>
        <p:spPr>
          <a:xfrm flipV="1">
            <a:off x="5321300" y="805180"/>
            <a:ext cx="6870700" cy="17780"/>
          </a:xfrm>
          <a:prstGeom prst="line">
            <a:avLst/>
          </a:prstGeom>
        </p:spPr>
        <p:style>
          <a:lnRef idx="1">
            <a:schemeClr val="accent5"/>
          </a:lnRef>
          <a:fillRef idx="0">
            <a:schemeClr val="accent5"/>
          </a:fillRef>
          <a:effectRef idx="0">
            <a:schemeClr val="accent5"/>
          </a:effectRef>
          <a:fontRef idx="minor">
            <a:schemeClr val="tx1"/>
          </a:fontRef>
        </p:style>
      </p:cxnSp>
      <p:sp>
        <p:nvSpPr>
          <p:cNvPr id="3" name="日期占位符 2"/>
          <p:cNvSpPr>
            <a:spLocks noGrp="1"/>
          </p:cNvSpPr>
          <p:nvPr>
            <p:ph type="dt" sz="half" idx="10"/>
          </p:nvPr>
        </p:nvSpPr>
        <p:spPr/>
        <p:txBody>
          <a:bodyPr/>
          <a:p>
            <a:fld id="{82F288E0-7875-42C4-84C8-98DBBD3BF4D2}" type="datetime1">
              <a:rPr lang="zh-CN" altLang="en-US" smtClean="0"/>
            </a:fld>
            <a:endParaRPr lang="zh-CN" altLang="en-US"/>
          </a:p>
        </p:txBody>
      </p:sp>
      <p:sp>
        <p:nvSpPr>
          <p:cNvPr id="42" name="Freeform 10"/>
          <p:cNvSpPr/>
          <p:nvPr/>
        </p:nvSpPr>
        <p:spPr bwMode="auto">
          <a:xfrm>
            <a:off x="555216" y="1242202"/>
            <a:ext cx="593689" cy="664975"/>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265">
              <a:solidFill>
                <a:schemeClr val="accent5">
                  <a:lumMod val="50000"/>
                </a:schemeClr>
              </a:solidFill>
              <a:latin typeface="+mj-lt"/>
            </a:endParaRPr>
          </a:p>
        </p:txBody>
      </p:sp>
      <p:sp>
        <p:nvSpPr>
          <p:cNvPr id="50" name="矩形 49"/>
          <p:cNvSpPr/>
          <p:nvPr/>
        </p:nvSpPr>
        <p:spPr>
          <a:xfrm>
            <a:off x="1148715" y="1633855"/>
            <a:ext cx="3893185" cy="306705"/>
          </a:xfrm>
          <a:prstGeom prst="rect">
            <a:avLst/>
          </a:prstGeom>
        </p:spPr>
        <p:txBody>
          <a:bodyPr wrap="square">
            <a:spAutoFit/>
          </a:bodyPr>
          <a:p>
            <a:pPr algn="l" defTabSz="912495">
              <a:defRPr/>
            </a:pPr>
            <a:r>
              <a:rPr lang="zh-CN" altLang="en-US" sz="1400">
                <a:solidFill>
                  <a:srgbClr val="3E3321"/>
                </a:solidFill>
                <a:latin typeface="微软雅黑" panose="020B0503020204020204" charset="-122"/>
                <a:ea typeface="微软雅黑" panose="020B0503020204020204" charset="-122"/>
                <a:sym typeface="+mn-lt"/>
              </a:rPr>
              <a:t>选取</a:t>
            </a:r>
            <a:r>
              <a:rPr lang="en-US" altLang="zh-CN" sz="1400">
                <a:solidFill>
                  <a:srgbClr val="3E3321"/>
                </a:solidFill>
                <a:latin typeface="微软雅黑" panose="020B0503020204020204" charset="-122"/>
                <a:ea typeface="微软雅黑" panose="020B0503020204020204" charset="-122"/>
                <a:sym typeface="+mn-lt"/>
              </a:rPr>
              <a:t>DB</a:t>
            </a:r>
            <a:r>
              <a:rPr lang="zh-CN" altLang="en-US" sz="1400">
                <a:solidFill>
                  <a:srgbClr val="3E3321"/>
                </a:solidFill>
                <a:latin typeface="微软雅黑" panose="020B0503020204020204" charset="-122"/>
                <a:ea typeface="微软雅黑" panose="020B0503020204020204" charset="-122"/>
                <a:sym typeface="+mn-lt"/>
              </a:rPr>
              <a:t>中</a:t>
            </a:r>
            <a:r>
              <a:rPr lang="en-US" altLang="zh-CN" sz="1400">
                <a:solidFill>
                  <a:srgbClr val="3E3321"/>
                </a:solidFill>
                <a:latin typeface="微软雅黑" panose="020B0503020204020204" charset="-122"/>
                <a:ea typeface="微软雅黑" panose="020B0503020204020204" charset="-122"/>
                <a:sym typeface="+mn-lt"/>
              </a:rPr>
              <a:t>N</a:t>
            </a:r>
            <a:r>
              <a:rPr lang="zh-CN" altLang="en-US" sz="1400">
                <a:solidFill>
                  <a:srgbClr val="3E3321"/>
                </a:solidFill>
                <a:latin typeface="微软雅黑" panose="020B0503020204020204" charset="-122"/>
                <a:ea typeface="微软雅黑" panose="020B0503020204020204" charset="-122"/>
                <a:sym typeface="+mn-lt"/>
              </a:rPr>
              <a:t>个解进行社会学习粒子群优化算法。</a:t>
            </a:r>
            <a:endParaRPr lang="zh-CN" altLang="en-US" sz="1400">
              <a:solidFill>
                <a:srgbClr val="3E3321"/>
              </a:solidFill>
              <a:latin typeface="微软雅黑" panose="020B0503020204020204" charset="-122"/>
              <a:ea typeface="微软雅黑" panose="020B0503020204020204" charset="-122"/>
              <a:sym typeface="+mn-lt"/>
            </a:endParaRPr>
          </a:p>
        </p:txBody>
      </p:sp>
      <p:sp>
        <p:nvSpPr>
          <p:cNvPr id="71" name="文本框 70"/>
          <p:cNvSpPr txBox="1"/>
          <p:nvPr/>
        </p:nvSpPr>
        <p:spPr>
          <a:xfrm>
            <a:off x="1148905" y="1297046"/>
            <a:ext cx="532765" cy="337185"/>
          </a:xfrm>
          <a:prstGeom prst="rect">
            <a:avLst/>
          </a:prstGeom>
          <a:noFill/>
        </p:spPr>
        <p:txBody>
          <a:bodyPr wrap="none" rtlCol="0">
            <a:spAutoFit/>
          </a:bodyPr>
          <a:p>
            <a:r>
              <a:rPr lang="en-US" altLang="zh-CN" sz="1600">
                <a:solidFill>
                  <a:schemeClr val="accent5">
                    <a:lumMod val="50000"/>
                  </a:schemeClr>
                </a:solidFill>
                <a:latin typeface="+mj-lt"/>
              </a:rPr>
              <a:t>7-8</a:t>
            </a:r>
            <a:endParaRPr lang="en-US" altLang="zh-CN" sz="1600">
              <a:solidFill>
                <a:schemeClr val="accent5">
                  <a:lumMod val="50000"/>
                </a:schemeClr>
              </a:solidFill>
              <a:latin typeface="+mj-lt"/>
            </a:endParaRPr>
          </a:p>
        </p:txBody>
      </p:sp>
      <p:grpSp>
        <p:nvGrpSpPr>
          <p:cNvPr id="72" name="组合 71"/>
          <p:cNvGrpSpPr/>
          <p:nvPr/>
        </p:nvGrpSpPr>
        <p:grpSpPr>
          <a:xfrm rot="18900000">
            <a:off x="698021" y="1457453"/>
            <a:ext cx="308079" cy="309441"/>
            <a:chOff x="5394325" y="2859088"/>
            <a:chExt cx="358775" cy="360362"/>
          </a:xfrm>
          <a:solidFill>
            <a:schemeClr val="bg1"/>
          </a:solidFill>
        </p:grpSpPr>
        <p:sp>
          <p:nvSpPr>
            <p:cNvPr id="73" name="AutoShape 37"/>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74" name="AutoShape 38"/>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75" name="AutoShape 39"/>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76" name="AutoShape 40"/>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77" name="AutoShape 41"/>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78" name="AutoShape 42"/>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grpSp>
      <p:pic>
        <p:nvPicPr>
          <p:cNvPr id="83" name="图片 82"/>
          <p:cNvPicPr>
            <a:picLocks noChangeAspect="1"/>
          </p:cNvPicPr>
          <p:nvPr/>
        </p:nvPicPr>
        <p:blipFill>
          <a:blip r:embed="rId2"/>
          <a:stretch>
            <a:fillRect/>
          </a:stretch>
        </p:blipFill>
        <p:spPr>
          <a:xfrm>
            <a:off x="396875" y="2573655"/>
            <a:ext cx="4857750" cy="1807845"/>
          </a:xfrm>
          <a:prstGeom prst="rect">
            <a:avLst/>
          </a:prstGeom>
        </p:spPr>
      </p:pic>
      <mc:AlternateContent xmlns:mc="http://schemas.openxmlformats.org/markup-compatibility/2006">
        <mc:Choice xmlns:a14="http://schemas.microsoft.com/office/drawing/2010/main" Requires="a14">
          <p:sp>
            <p:nvSpPr>
              <p:cNvPr id="84" name="文本框 83"/>
              <p:cNvSpPr txBox="1"/>
              <p:nvPr/>
            </p:nvSpPr>
            <p:spPr>
              <a:xfrm>
                <a:off x="5909310" y="3686175"/>
                <a:ext cx="5241925" cy="1948180"/>
              </a:xfrm>
              <a:prstGeom prst="rect">
                <a:avLst/>
              </a:prstGeom>
              <a:noFill/>
            </p:spPr>
            <p:txBody>
              <a:bodyPr wrap="square" rtlCol="0" anchor="t">
                <a:noAutofit/>
              </a:bodyPr>
              <a:p>
                <a:pPr indent="457200" algn="l"/>
                <a:r>
                  <a:rPr lang="zh-CN" altLang="en-US" sz="1600">
                    <a:latin typeface="Cambria Math" panose="02040503050406030204" charset="0"/>
                    <a:cs typeface="Cambria Math" panose="02040503050406030204" charset="0"/>
                  </a:rPr>
                  <a:t>最终，得到</a:t>
                </a:r>
                <a:r>
                  <a:rPr lang="zh-CN" altLang="en-US" sz="1600">
                    <a:latin typeface="Cambria Math" panose="02040503050406030204" charset="0"/>
                    <a:cs typeface="Cambria Math" panose="02040503050406030204" charset="0"/>
                    <a:sym typeface="+mn-ea"/>
                  </a:rPr>
                  <a:t>邻居拥挤指数的计算公式：</a:t>
                </a:r>
                <a:endParaRPr lang="en-US" altLang="zh-CN" sz="1600">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r>
                        <a:rPr lang="en-US" altLang="zh-CN" sz="1600" i="1">
                          <a:latin typeface="Cambria Math" panose="02040503050406030204" charset="0"/>
                          <a:cs typeface="Cambria Math" panose="02040503050406030204" charset="0"/>
                        </a:rPr>
                        <m:t>𝑁𝐶𝐼</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𝑥</m:t>
                      </m:r>
                      <m:r>
                        <a:rPr lang="en-US" altLang="zh-CN" sz="1600" i="1">
                          <a:latin typeface="Cambria Math" panose="02040503050406030204" charset="0"/>
                          <a:cs typeface="Cambria Math" panose="02040503050406030204" charset="0"/>
                        </a:rPr>
                        <m:t>)=</m:t>
                      </m:r>
                      <m:f>
                        <m:fPr>
                          <m:ctrlPr>
                            <a:rPr lang="en-US" altLang="zh-CN" sz="1600" i="1">
                              <a:latin typeface="Cambria Math" panose="02040503050406030204" charset="0"/>
                              <a:cs typeface="Cambria Math" panose="02040503050406030204" charset="0"/>
                            </a:rPr>
                          </m:ctrlPr>
                        </m:fPr>
                        <m:num>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𝑆</m:t>
                          </m:r>
                          <m:r>
                            <a:rPr lang="en-US" altLang="zh-CN" sz="1600" i="1">
                              <a:latin typeface="Cambria Math" panose="02040503050406030204" charset="0"/>
                              <a:cs typeface="Cambria Math" panose="02040503050406030204" charset="0"/>
                            </a:rPr>
                            <m:t>1</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1</m:t>
                          </m:r>
                        </m:num>
                        <m:den>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𝑆</m:t>
                          </m:r>
                          <m:r>
                            <a:rPr lang="en-US" altLang="zh-CN" sz="1600" i="1">
                              <a:latin typeface="Cambria Math" panose="02040503050406030204" charset="0"/>
                              <a:cs typeface="Cambria Math" panose="02040503050406030204" charset="0"/>
                            </a:rPr>
                            <m:t>3</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1</m:t>
                          </m:r>
                        </m:den>
                      </m:f>
                      <m:nary>
                        <m:naryPr>
                          <m:chr m:val="∑"/>
                          <m:limLoc m:val="subSup"/>
                          <m:supHide m:val="on"/>
                          <m:ctrlPr>
                            <a:rPr lang="en-US" altLang="zh-CN" sz="1600" i="1">
                              <a:latin typeface="Cambria Math" panose="02040503050406030204" charset="0"/>
                              <a:cs typeface="Cambria Math" panose="02040503050406030204" charset="0"/>
                            </a:rPr>
                          </m:ctrlPr>
                        </m:naryPr>
                        <m:sub>
                          <m:r>
                            <a:rPr lang="en-US" altLang="zh-CN" sz="1600" i="1">
                              <a:latin typeface="Cambria Math" panose="02040503050406030204" charset="0"/>
                              <a:cs typeface="Cambria Math" panose="02040503050406030204" charset="0"/>
                            </a:rPr>
                            <m:t>𝑠</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𝑆</m:t>
                          </m:r>
                          <m:r>
                            <a:rPr lang="en-US" altLang="zh-CN" sz="1600" i="1">
                              <a:latin typeface="Cambria Math" panose="02040503050406030204" charset="0"/>
                              <a:cs typeface="Cambria Math" panose="02040503050406030204" charset="0"/>
                            </a:rPr>
                            <m:t>1</m:t>
                          </m:r>
                        </m:sub>
                        <m:sup/>
                        <m:e>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𝑀</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1</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𝐺𝑟𝑖𝑑𝐷</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𝑥</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𝑠</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m:t>
                          </m:r>
                        </m:e>
                      </m:nary>
                      <m:r>
                        <a:rPr lang="en-US" altLang="zh-CN" sz="1600" i="1">
                          <a:latin typeface="Cambria Math" panose="02040503050406030204" charset="0"/>
                          <a:cs typeface="Cambria Math" panose="02040503050406030204" charset="0"/>
                        </a:rPr>
                        <m:t>+</m:t>
                      </m:r>
                      <m:nary>
                        <m:naryPr>
                          <m:chr m:val="∑"/>
                          <m:limLoc m:val="subSup"/>
                          <m:supHide m:val="on"/>
                          <m:ctrlPr>
                            <a:rPr lang="en-US" altLang="zh-CN" sz="1600" i="1">
                              <a:latin typeface="Cambria Math" panose="02040503050406030204" charset="0"/>
                              <a:cs typeface="Cambria Math" panose="02040503050406030204" charset="0"/>
                            </a:rPr>
                          </m:ctrlPr>
                        </m:naryPr>
                        <m:sub>
                          <m:r>
                            <a:rPr lang="en-US" altLang="zh-CN" sz="1600" i="1">
                              <a:latin typeface="Cambria Math" panose="02040503050406030204" charset="0"/>
                              <a:cs typeface="Cambria Math" panose="02040503050406030204" charset="0"/>
                            </a:rPr>
                            <m:t>𝑠</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𝑆</m:t>
                          </m:r>
                          <m:r>
                            <a:rPr lang="en-US" altLang="zh-CN" sz="1600" i="1">
                              <a:latin typeface="Cambria Math" panose="02040503050406030204" charset="0"/>
                              <a:cs typeface="Cambria Math" panose="02040503050406030204" charset="0"/>
                            </a:rPr>
                            <m:t>2</m:t>
                          </m:r>
                        </m:sub>
                        <m:sup/>
                        <m:e>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𝑀</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1</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𝐺𝑟𝑖𝑑𝐷</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𝑥</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𝑠</m:t>
                          </m:r>
                          <m:r>
                            <a:rPr lang="en-US" altLang="zh-CN" sz="1600" i="1">
                              <a:latin typeface="Cambria Math" panose="02040503050406030204" charset="0"/>
                              <a:cs typeface="Cambria Math" panose="02040503050406030204" charset="0"/>
                            </a:rPr>
                            <m:t>))</m:t>
                          </m:r>
                        </m:e>
                      </m:nary>
                      <m:r>
                        <a:rPr lang="en-US" altLang="zh-CN" sz="1600" i="1">
                          <a:latin typeface="Cambria Math" panose="02040503050406030204" charset="0"/>
                          <a:cs typeface="Cambria Math" panose="02040503050406030204" charset="0"/>
                        </a:rPr>
                        <m:t>+</m:t>
                      </m:r>
                      <m:f>
                        <m:fPr>
                          <m:ctrlPr>
                            <a:rPr lang="en-US" altLang="zh-CN" sz="1600" i="1">
                              <a:latin typeface="Cambria Math" panose="02040503050406030204" charset="0"/>
                              <a:cs typeface="Cambria Math" panose="02040503050406030204" charset="0"/>
                            </a:rPr>
                          </m:ctrlPr>
                        </m:fPr>
                        <m:num>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𝑆</m:t>
                          </m:r>
                          <m:r>
                            <a:rPr lang="en-US" altLang="zh-CN" sz="1600" i="1">
                              <a:latin typeface="Cambria Math" panose="02040503050406030204" charset="0"/>
                              <a:cs typeface="Cambria Math" panose="02040503050406030204" charset="0"/>
                            </a:rPr>
                            <m:t>3</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1</m:t>
                          </m:r>
                        </m:num>
                        <m:den>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𝑆</m:t>
                          </m:r>
                          <m:r>
                            <a:rPr lang="en-US" altLang="zh-CN" sz="1600" i="1">
                              <a:latin typeface="Cambria Math" panose="02040503050406030204" charset="0"/>
                              <a:cs typeface="Cambria Math" panose="02040503050406030204" charset="0"/>
                            </a:rPr>
                            <m:t>1</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1</m:t>
                          </m:r>
                        </m:den>
                      </m:f>
                      <m:nary>
                        <m:naryPr>
                          <m:chr m:val="∑"/>
                          <m:limLoc m:val="subSup"/>
                          <m:supHide m:val="on"/>
                          <m:ctrlPr>
                            <a:rPr lang="en-US" altLang="zh-CN" sz="1600" i="1">
                              <a:latin typeface="Cambria Math" panose="02040503050406030204" charset="0"/>
                              <a:cs typeface="Cambria Math" panose="02040503050406030204" charset="0"/>
                            </a:rPr>
                          </m:ctrlPr>
                        </m:naryPr>
                        <m:sub>
                          <m:r>
                            <a:rPr lang="en-US" altLang="zh-CN" sz="1600" i="1">
                              <a:latin typeface="Cambria Math" panose="02040503050406030204" charset="0"/>
                              <a:cs typeface="Cambria Math" panose="02040503050406030204" charset="0"/>
                            </a:rPr>
                            <m:t>𝑠</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𝑆</m:t>
                          </m:r>
                          <m:r>
                            <a:rPr lang="en-US" altLang="zh-CN" sz="1600" i="1">
                              <a:latin typeface="Cambria Math" panose="02040503050406030204" charset="0"/>
                              <a:cs typeface="Cambria Math" panose="02040503050406030204" charset="0"/>
                            </a:rPr>
                            <m:t>3</m:t>
                          </m:r>
                        </m:sub>
                        <m:sup/>
                        <m:e>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𝑀</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1</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𝐺𝑟𝑖𝑑𝐷</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𝑥</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𝑠</m:t>
                          </m:r>
                          <m:r>
                            <a:rPr lang="en-US" altLang="zh-CN" sz="1600" i="1">
                              <a:latin typeface="Cambria Math" panose="02040503050406030204" charset="0"/>
                              <a:cs typeface="Cambria Math" panose="02040503050406030204" charset="0"/>
                            </a:rPr>
                            <m:t>))</m:t>
                          </m:r>
                        </m:e>
                      </m:nary>
                    </m:oMath>
                  </m:oMathPara>
                </a14:m>
                <a:endParaRPr lang="en-US" altLang="zh-CN" sz="1600" i="1">
                  <a:latin typeface="Cambria Math" panose="02040503050406030204" charset="0"/>
                  <a:cs typeface="Cambria Math" panose="02040503050406030204" charset="0"/>
                </a:endParaRPr>
              </a:p>
            </p:txBody>
          </p:sp>
        </mc:Choice>
        <mc:Fallback>
          <p:sp>
            <p:nvSpPr>
              <p:cNvPr id="84" name="文本框 83"/>
              <p:cNvSpPr txBox="1">
                <a:spLocks noRot="1" noChangeAspect="1" noMove="1" noResize="1" noEditPoints="1" noAdjustHandles="1" noChangeArrowheads="1" noChangeShapeType="1" noTextEdit="1"/>
              </p:cNvSpPr>
              <p:nvPr/>
            </p:nvSpPr>
            <p:spPr>
              <a:xfrm>
                <a:off x="5909310" y="3686175"/>
                <a:ext cx="5241925" cy="1948180"/>
              </a:xfrm>
              <a:prstGeom prst="rect">
                <a:avLst/>
              </a:prstGeom>
              <a:blipFill rotWithShape="1">
                <a:blip r:embed="rId3"/>
                <a:stretch>
                  <a:fillRect b="-1630"/>
                </a:stretch>
              </a:blipFill>
            </p:spPr>
            <p:txBody>
              <a:bodyPr/>
              <a:lstStyle/>
              <a:p>
                <a:r>
                  <a:rPr lang="zh-CN" altLang="en-US">
                    <a:noFill/>
                  </a:rPr>
                  <a:t> </a:t>
                </a:r>
              </a:p>
            </p:txBody>
          </p:sp>
        </mc:Fallback>
      </mc:AlternateContent>
      <p:pic>
        <p:nvPicPr>
          <p:cNvPr id="85" name="图片 84"/>
          <p:cNvPicPr>
            <a:picLocks noChangeAspect="1"/>
          </p:cNvPicPr>
          <p:nvPr/>
        </p:nvPicPr>
        <p:blipFill>
          <a:blip r:embed="rId4"/>
          <a:stretch>
            <a:fillRect/>
          </a:stretch>
        </p:blipFill>
        <p:spPr>
          <a:xfrm>
            <a:off x="8077200" y="950595"/>
            <a:ext cx="3951605" cy="2607945"/>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554990" y="2188210"/>
                <a:ext cx="3448685" cy="337185"/>
              </a:xfrm>
              <a:prstGeom prst="rect">
                <a:avLst/>
              </a:prstGeom>
              <a:noFill/>
            </p:spPr>
            <p:txBody>
              <a:bodyPr wrap="square" rtlCol="0" anchor="t">
                <a:spAutoFit/>
              </a:bodyPr>
              <a:p>
                <a:pPr algn="l"/>
                <a:r>
                  <a:rPr lang="en-US" altLang="zh-CN" sz="1600">
                    <a:latin typeface="Cambria Math" panose="02040503050406030204" charset="0"/>
                    <a:cs typeface="Cambria Math" panose="02040503050406030204" charset="0"/>
                    <a:sym typeface="+mn-ea"/>
                  </a:rPr>
                  <a:t>3</a:t>
                </a:r>
                <a:r>
                  <a:rPr lang="zh-CN" altLang="en-US" sz="1600">
                    <a:latin typeface="Cambria Math" panose="02040503050406030204" charset="0"/>
                    <a:cs typeface="Cambria Math" panose="02040503050406030204" charset="0"/>
                    <a:sym typeface="+mn-ea"/>
                  </a:rPr>
                  <a:t>、另可计算邻居拥挤指数</a:t>
                </a:r>
                <a14:m>
                  <m:oMath xmlns:m="http://schemas.openxmlformats.org/officeDocument/2006/math">
                    <m:r>
                      <a:rPr lang="en-US" altLang="zh-CN" sz="1600" i="1">
                        <a:latin typeface="Cambria Math" panose="02040503050406030204" charset="0"/>
                        <a:cs typeface="Cambria Math" panose="02040503050406030204" charset="0"/>
                      </a:rPr>
                      <m:t>𝑁𝐶𝐼</m:t>
                    </m:r>
                  </m:oMath>
                </a14:m>
                <a:r>
                  <a:rPr lang="zh-CN" altLang="en-US" sz="1600">
                    <a:latin typeface="Cambria Math" panose="02040503050406030204" charset="0"/>
                    <a:cs typeface="Cambria Math" panose="02040503050406030204" charset="0"/>
                    <a:sym typeface="+mn-ea"/>
                  </a:rPr>
                  <a:t>：</a:t>
                </a:r>
                <a:endParaRPr lang="zh-CN" altLang="en-US" sz="1600">
                  <a:latin typeface="Cambria Math" panose="02040503050406030204" charset="0"/>
                  <a:cs typeface="Cambria Math" panose="02040503050406030204" charset="0"/>
                  <a:sym typeface="+mn-ea"/>
                </a:endParaRPr>
              </a:p>
            </p:txBody>
          </p:sp>
        </mc:Choice>
        <mc:Fallback>
          <p:sp>
            <p:nvSpPr>
              <p:cNvPr id="4" name="文本框 3"/>
              <p:cNvSpPr txBox="1">
                <a:spLocks noRot="1" noChangeAspect="1" noMove="1" noResize="1" noEditPoints="1" noAdjustHandles="1" noChangeArrowheads="1" noChangeShapeType="1" noTextEdit="1"/>
              </p:cNvSpPr>
              <p:nvPr/>
            </p:nvSpPr>
            <p:spPr>
              <a:xfrm>
                <a:off x="554990" y="2188210"/>
                <a:ext cx="3448685" cy="33718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396875" y="4676775"/>
                <a:ext cx="4737735" cy="840105"/>
              </a:xfrm>
              <a:prstGeom prst="rect">
                <a:avLst/>
              </a:prstGeom>
              <a:noFill/>
            </p:spPr>
            <p:txBody>
              <a:bodyPr wrap="square" rtlCol="0" anchor="t">
                <a:spAutoFit/>
              </a:bodyPr>
              <a:p>
                <a:pPr algn="l"/>
                <a:r>
                  <a:rPr lang="zh-CN" altLang="en-US" sz="1600">
                    <a:latin typeface="Cambria Math" panose="02040503050406030204" charset="0"/>
                    <a:cs typeface="Cambria Math" panose="02040503050406030204" charset="0"/>
                  </a:rPr>
                  <a:t>定义两个解的网格值：</a:t>
                </a:r>
                <a:endParaRPr lang="en-US" altLang="zh-CN" sz="1600">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r>
                        <a:rPr lang="en-US" altLang="zh-CN" sz="1600" i="1">
                          <a:latin typeface="Cambria Math" panose="02040503050406030204" charset="0"/>
                          <a:cs typeface="Cambria Math" panose="02040503050406030204" charset="0"/>
                        </a:rPr>
                        <m:t>𝐺𝑟𝑖𝑑𝐷</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𝑥</m:t>
                      </m:r>
                      <m:r>
                        <a:rPr lang="en-US" altLang="zh-CN" sz="1600" i="1">
                          <a:latin typeface="Cambria Math" panose="02040503050406030204" charset="0"/>
                          <a:cs typeface="Cambria Math" panose="02040503050406030204" charset="0"/>
                        </a:rPr>
                        <m:t>1</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𝑥</m:t>
                      </m:r>
                      <m:r>
                        <a:rPr lang="en-US" altLang="zh-CN" sz="1600" i="1">
                          <a:latin typeface="Cambria Math" panose="02040503050406030204" charset="0"/>
                          <a:cs typeface="Cambria Math" panose="02040503050406030204" charset="0"/>
                        </a:rPr>
                        <m:t>2</m:t>
                      </m:r>
                      <m:r>
                        <a:rPr lang="en-US" altLang="zh-CN" sz="1600" i="1">
                          <a:latin typeface="Cambria Math" panose="02040503050406030204" charset="0"/>
                          <a:cs typeface="Cambria Math" panose="02040503050406030204" charset="0"/>
                        </a:rPr>
                        <m:t>)=</m:t>
                      </m:r>
                      <m:nary>
                        <m:naryPr>
                          <m:chr m:val="∑"/>
                          <m:limLoc m:val="subSup"/>
                          <m:ctrlPr>
                            <a:rPr lang="en-US" altLang="zh-CN" sz="1600" i="1">
                              <a:latin typeface="Cambria Math" panose="02040503050406030204" charset="0"/>
                              <a:cs typeface="Cambria Math" panose="02040503050406030204" charset="0"/>
                            </a:rPr>
                          </m:ctrlPr>
                        </m:naryPr>
                        <m:sub>
                          <m:r>
                            <a:rPr lang="en-US" altLang="zh-CN" sz="1600" i="1">
                              <a:latin typeface="Cambria Math" panose="02040503050406030204" charset="0"/>
                              <a:cs typeface="Cambria Math" panose="02040503050406030204" charset="0"/>
                            </a:rPr>
                            <m:t>𝑚</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1</m:t>
                          </m:r>
                        </m:sub>
                        <m:sup>
                          <m:r>
                            <a:rPr lang="en-US" altLang="zh-CN" sz="1600" i="1">
                              <a:latin typeface="Cambria Math" panose="02040503050406030204" charset="0"/>
                              <a:cs typeface="Cambria Math" panose="02040503050406030204" charset="0"/>
                            </a:rPr>
                            <m:t>𝑀</m:t>
                          </m:r>
                        </m:sup>
                        <m:e>
                          <m:r>
                            <a:rPr lang="en-US" altLang="zh-CN" sz="1600" i="1">
                              <a:latin typeface="Cambria Math" panose="02040503050406030204" charset="0"/>
                              <a:cs typeface="Cambria Math" panose="02040503050406030204" charset="0"/>
                            </a:rPr>
                            <m:t>|</m:t>
                          </m:r>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𝐺𝐿</m:t>
                              </m:r>
                            </m:e>
                            <m:sub>
                              <m:r>
                                <a:rPr lang="en-US" altLang="zh-CN" sz="1600" i="1">
                                  <a:latin typeface="Cambria Math" panose="02040503050406030204" charset="0"/>
                                  <a:cs typeface="Cambria Math" panose="02040503050406030204" charset="0"/>
                                </a:rPr>
                                <m:t>𝑚</m:t>
                              </m:r>
                            </m:sub>
                          </m:sSub>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𝑥</m:t>
                          </m:r>
                          <m:r>
                            <a:rPr lang="en-US" altLang="zh-CN" sz="1600" i="1">
                              <a:latin typeface="Cambria Math" panose="02040503050406030204" charset="0"/>
                              <a:cs typeface="Cambria Math" panose="02040503050406030204" charset="0"/>
                            </a:rPr>
                            <m:t>1</m:t>
                          </m:r>
                          <m:r>
                            <a:rPr lang="en-US" altLang="zh-CN" sz="1600" i="1">
                              <a:latin typeface="Cambria Math" panose="02040503050406030204" charset="0"/>
                              <a:cs typeface="Cambria Math" panose="02040503050406030204" charset="0"/>
                            </a:rPr>
                            <m:t>)−</m:t>
                          </m:r>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𝐺𝐿</m:t>
                              </m:r>
                            </m:e>
                            <m:sub>
                              <m:r>
                                <a:rPr lang="en-US" altLang="zh-CN" sz="1600" i="1">
                                  <a:latin typeface="Cambria Math" panose="02040503050406030204" charset="0"/>
                                  <a:cs typeface="Cambria Math" panose="02040503050406030204" charset="0"/>
                                </a:rPr>
                                <m:t>𝑚</m:t>
                              </m:r>
                            </m:sub>
                          </m:sSub>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𝑥</m:t>
                          </m:r>
                          <m:r>
                            <a:rPr lang="en-US" altLang="zh-CN" sz="1600" i="1">
                              <a:latin typeface="Cambria Math" panose="02040503050406030204" charset="0"/>
                              <a:cs typeface="Cambria Math" panose="02040503050406030204" charset="0"/>
                            </a:rPr>
                            <m:t>2</m:t>
                          </m:r>
                          <m:r>
                            <a:rPr lang="en-US" altLang="zh-CN" sz="1600" i="1">
                              <a:latin typeface="Cambria Math" panose="02040503050406030204" charset="0"/>
                              <a:cs typeface="Cambria Math" panose="02040503050406030204" charset="0"/>
                            </a:rPr>
                            <m:t>)|</m:t>
                          </m:r>
                        </m:e>
                      </m:nary>
                    </m:oMath>
                  </m:oMathPara>
                </a14:m>
                <a:endParaRPr lang="en-US" altLang="zh-CN" sz="1600" i="1">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396875" y="4676775"/>
                <a:ext cx="4737735" cy="840105"/>
              </a:xfrm>
              <a:prstGeom prst="rect">
                <a:avLst/>
              </a:prstGeom>
              <a:blipFill rotWithShape="1">
                <a:blip r:embed="rId6"/>
                <a:stretch>
                  <a:fillRect/>
                </a:stretch>
              </a:blipFill>
            </p:spPr>
            <p:txBody>
              <a:bodyPr/>
              <a:lstStyle/>
              <a:p>
                <a:r>
                  <a:rPr lang="zh-CN" altLang="en-US">
                    <a:noFill/>
                  </a:rPr>
                  <a:t> </a:t>
                </a:r>
              </a:p>
            </p:txBody>
          </p:sp>
        </mc:Fallback>
      </mc:AlternateContent>
      <p:sp>
        <p:nvSpPr>
          <p:cNvPr id="6" name="文本框 5"/>
          <p:cNvSpPr txBox="1"/>
          <p:nvPr/>
        </p:nvSpPr>
        <p:spPr>
          <a:xfrm>
            <a:off x="5313680" y="849630"/>
            <a:ext cx="2858770" cy="3190240"/>
          </a:xfrm>
          <a:prstGeom prst="rect">
            <a:avLst/>
          </a:prstGeom>
          <a:noFill/>
        </p:spPr>
        <p:txBody>
          <a:bodyPr wrap="square" rtlCol="0" anchor="t">
            <a:noAutofit/>
          </a:bodyPr>
          <a:p>
            <a:pPr algn="l"/>
            <a:r>
              <a:rPr lang="en-US" altLang="zh-CN" sz="1600">
                <a:latin typeface="Cambria Math" panose="02040503050406030204" charset="0"/>
                <a:cs typeface="Cambria Math" panose="02040503050406030204" charset="0"/>
              </a:rPr>
              <a:t>         </a:t>
            </a:r>
            <a:r>
              <a:rPr lang="zh-CN" altLang="en-US" sz="1600">
                <a:latin typeface="Cambria Math" panose="02040503050406030204" charset="0"/>
                <a:cs typeface="Cambria Math" panose="02040503050406030204" charset="0"/>
              </a:rPr>
              <a:t>计算邻居拥挤指数时，要将一个解所属网格及周围的八个网格的所有解纳入考虑，并分为三种情况：</a:t>
            </a:r>
            <a:endParaRPr lang="zh-CN" altLang="en-US" sz="1600">
              <a:latin typeface="Cambria Math" panose="02040503050406030204" charset="0"/>
              <a:cs typeface="Cambria Math" panose="02040503050406030204" charset="0"/>
            </a:endParaRPr>
          </a:p>
          <a:p>
            <a:pPr marL="285750" indent="-285750" algn="l">
              <a:buFont typeface="Arial" panose="020B0604020202020204" pitchFamily="34" charset="0"/>
              <a:buChar char="•"/>
            </a:pPr>
            <a:r>
              <a:rPr lang="en-US" altLang="zh-CN" sz="1600">
                <a:latin typeface="Cambria Math" panose="02040503050406030204" charset="0"/>
                <a:cs typeface="Cambria Math" panose="02040503050406030204" charset="0"/>
              </a:rPr>
              <a:t>S1</a:t>
            </a:r>
            <a:r>
              <a:rPr lang="zh-CN" altLang="en-US" sz="1600">
                <a:latin typeface="Cambria Math" panose="02040503050406030204" charset="0"/>
                <a:cs typeface="Cambria Math" panose="02040503050406030204" charset="0"/>
              </a:rPr>
              <a:t>：位于副对角线左下，优于中心解（网格</a:t>
            </a:r>
            <a:r>
              <a:rPr lang="zh-CN" altLang="en-US" sz="1600">
                <a:latin typeface="Cambria Math" panose="02040503050406030204" charset="0"/>
                <a:cs typeface="Cambria Math" panose="02040503050406030204" charset="0"/>
                <a:sym typeface="+mn-ea"/>
              </a:rPr>
              <a:t>被</a:t>
            </a:r>
            <a:r>
              <a:rPr lang="zh-CN" altLang="en-US" sz="1600">
                <a:latin typeface="Cambria Math" panose="02040503050406030204" charset="0"/>
                <a:cs typeface="Cambria Math" panose="02040503050406030204" charset="0"/>
              </a:rPr>
              <a:t>占优）。</a:t>
            </a:r>
            <a:endParaRPr lang="zh-CN" altLang="en-US" sz="1600">
              <a:latin typeface="Cambria Math" panose="02040503050406030204" charset="0"/>
              <a:cs typeface="Cambria Math" panose="02040503050406030204" charset="0"/>
            </a:endParaRPr>
          </a:p>
          <a:p>
            <a:pPr marL="285750" indent="-285750" algn="l">
              <a:buFont typeface="Arial" panose="020B0604020202020204" pitchFamily="34" charset="0"/>
              <a:buChar char="•"/>
            </a:pPr>
            <a:r>
              <a:rPr lang="en-US" altLang="zh-CN" sz="1600">
                <a:latin typeface="Cambria Math" panose="02040503050406030204" charset="0"/>
                <a:cs typeface="Cambria Math" panose="02040503050406030204" charset="0"/>
                <a:sym typeface="+mn-ea"/>
              </a:rPr>
              <a:t>S2</a:t>
            </a:r>
            <a:r>
              <a:rPr lang="zh-CN" altLang="en-US" sz="1600">
                <a:latin typeface="Cambria Math" panose="02040503050406030204" charset="0"/>
                <a:cs typeface="Cambria Math" panose="02040503050406030204" charset="0"/>
                <a:sym typeface="+mn-ea"/>
              </a:rPr>
              <a:t>：位于副对角线上，平级于中心解（网格相平）。</a:t>
            </a:r>
            <a:endParaRPr lang="zh-CN" altLang="en-US" sz="1600">
              <a:latin typeface="Cambria Math" panose="02040503050406030204" charset="0"/>
              <a:cs typeface="Cambria Math" panose="02040503050406030204" charset="0"/>
              <a:sym typeface="+mn-ea"/>
            </a:endParaRPr>
          </a:p>
          <a:p>
            <a:pPr marL="285750" indent="-285750" algn="l">
              <a:buFont typeface="Arial" panose="020B0604020202020204" pitchFamily="34" charset="0"/>
              <a:buChar char="•"/>
            </a:pPr>
            <a:r>
              <a:rPr lang="en-US" altLang="zh-CN" sz="1600">
                <a:latin typeface="Cambria Math" panose="02040503050406030204" charset="0"/>
                <a:cs typeface="Cambria Math" panose="02040503050406030204" charset="0"/>
                <a:sym typeface="+mn-ea"/>
              </a:rPr>
              <a:t>S3</a:t>
            </a:r>
            <a:r>
              <a:rPr lang="zh-CN" altLang="en-US" sz="1600">
                <a:latin typeface="Cambria Math" panose="02040503050406030204" charset="0"/>
                <a:cs typeface="Cambria Math" panose="02040503050406030204" charset="0"/>
                <a:sym typeface="+mn-ea"/>
              </a:rPr>
              <a:t>：位于副对角线右上，次于中心解（网格占优）。</a:t>
            </a:r>
            <a:endParaRPr lang="zh-CN" altLang="en-US" sz="1600">
              <a:latin typeface="Cambria Math" panose="02040503050406030204" charset="0"/>
              <a:cs typeface="Cambria Math" panose="02040503050406030204" charset="0"/>
            </a:endParaRPr>
          </a:p>
          <a:p>
            <a:pPr marL="285750" indent="-285750" algn="l">
              <a:buFont typeface="Arial" panose="020B0604020202020204" pitchFamily="34" charset="0"/>
              <a:buChar char="•"/>
            </a:pPr>
            <a:endParaRPr lang="zh-CN" altLang="en-US" sz="1600">
              <a:latin typeface="Cambria Math" panose="02040503050406030204" charset="0"/>
              <a:cs typeface="Cambria Math" panose="02040503050406030204" charset="0"/>
            </a:endParaRPr>
          </a:p>
          <a:p>
            <a:pPr marL="285750" indent="-285750" algn="l">
              <a:buFont typeface="Arial" panose="020B0604020202020204" pitchFamily="34" charset="0"/>
              <a:buChar char="•"/>
            </a:pPr>
            <a:endParaRPr lang="zh-CN" altLang="en-US" sz="1600">
              <a:latin typeface="Cambria Math" panose="02040503050406030204" charset="0"/>
              <a:cs typeface="Cambria Math" panose="02040503050406030204" charset="0"/>
            </a:endParaRPr>
          </a:p>
        </p:txBody>
      </p:sp>
      <p:sp>
        <p:nvSpPr>
          <p:cNvPr id="7" name="文本框 6"/>
          <p:cNvSpPr txBox="1"/>
          <p:nvPr/>
        </p:nvSpPr>
        <p:spPr>
          <a:xfrm>
            <a:off x="5753100" y="5902325"/>
            <a:ext cx="4053840" cy="337185"/>
          </a:xfrm>
          <a:prstGeom prst="rect">
            <a:avLst/>
          </a:prstGeom>
          <a:noFill/>
        </p:spPr>
        <p:txBody>
          <a:bodyPr wrap="square" rtlCol="0" anchor="t">
            <a:spAutoFit/>
          </a:bodyPr>
          <a:p>
            <a:r>
              <a:rPr lang="zh-CN" altLang="en-US" sz="1600"/>
              <a:t>较小的NCI</a:t>
            </a:r>
            <a:r>
              <a:rPr lang="zh-CN" altLang="en-US" sz="1600">
                <a:latin typeface="Cambria Math" panose="02040503050406030204" charset="0"/>
                <a:cs typeface="Cambria Math" panose="02040503050406030204" charset="0"/>
                <a:sym typeface="+mn-ea"/>
              </a:rPr>
              <a:t>意味着</a:t>
            </a:r>
            <a:r>
              <a:rPr lang="zh-CN" altLang="en-US" sz="1600"/>
              <a:t>更好的收敛性和多样性。</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1"/>
      <p:bldP spid="50" grpId="1"/>
      <p:bldP spid="84" grpId="0"/>
      <p:bldP spid="84" grpId="1"/>
      <p:bldP spid="4" grpId="0"/>
      <p:bldP spid="4" grpId="1"/>
      <p:bldP spid="5" grpId="0"/>
      <p:bldP spid="5" grpId="1"/>
      <p:bldP spid="6" grpId="0"/>
      <p:bldP spid="6" grpId="1"/>
      <p:bldP spid="7" grpId="0"/>
      <p:bldP spid="7"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3000"/>
          </a:blip>
          <a:stretch>
            <a:fillRect/>
          </a:stretch>
        </a:blipFill>
        <a:effectLst/>
      </p:bgPr>
    </p:bg>
    <p:spTree>
      <p:nvGrpSpPr>
        <p:cNvPr id="1" name=""/>
        <p:cNvGrpSpPr/>
        <p:nvPr/>
      </p:nvGrpSpPr>
      <p:grpSpPr>
        <a:xfrm>
          <a:off x="0" y="0"/>
          <a:ext cx="0" cy="0"/>
          <a:chOff x="0" y="0"/>
          <a:chExt cx="0" cy="0"/>
        </a:xfrm>
      </p:grpSpPr>
      <p:sp>
        <p:nvSpPr>
          <p:cNvPr id="31" name="文本框 30"/>
          <p:cNvSpPr txBox="1">
            <a:spLocks noChangeArrowheads="1"/>
          </p:cNvSpPr>
          <p:nvPr/>
        </p:nvSpPr>
        <p:spPr bwMode="auto">
          <a:xfrm>
            <a:off x="1398636" y="836564"/>
            <a:ext cx="113474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l" defTabSz="912495">
              <a:defRPr/>
            </a:pPr>
            <a:r>
              <a:rPr lang="en-US" altLang="zh-CN" sz="1600">
                <a:solidFill>
                  <a:schemeClr val="accent5">
                    <a:lumMod val="50000"/>
                  </a:schemeClr>
                </a:solidFill>
                <a:latin typeface="+mj-lt"/>
                <a:ea typeface="+mj-ea"/>
              </a:rPr>
              <a:t>GCS-PSO</a:t>
            </a:r>
            <a:endParaRPr lang="en-US" altLang="zh-CN" sz="1600">
              <a:solidFill>
                <a:schemeClr val="accent5">
                  <a:lumMod val="50000"/>
                </a:schemeClr>
              </a:solidFill>
              <a:latin typeface="+mj-lt"/>
              <a:ea typeface="+mj-ea"/>
            </a:endParaRPr>
          </a:p>
        </p:txBody>
      </p:sp>
      <p:sp>
        <p:nvSpPr>
          <p:cNvPr id="40" name="文本框 39"/>
          <p:cNvSpPr txBox="1">
            <a:spLocks noChangeArrowheads="1"/>
          </p:cNvSpPr>
          <p:nvPr/>
        </p:nvSpPr>
        <p:spPr bwMode="auto">
          <a:xfrm>
            <a:off x="1398636" y="348269"/>
            <a:ext cx="396621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l" defTabSz="912495">
              <a:defRPr/>
            </a:pPr>
            <a:r>
              <a:rPr sz="2665">
                <a:solidFill>
                  <a:schemeClr val="accent5">
                    <a:lumMod val="50000"/>
                  </a:schemeClr>
                </a:solidFill>
                <a:latin typeface="+mj-lt"/>
                <a:ea typeface="+mj-ea"/>
              </a:rPr>
              <a:t>GCS辅助粒子群优化算法</a:t>
            </a:r>
            <a:endParaRPr sz="2665">
              <a:solidFill>
                <a:schemeClr val="accent5">
                  <a:lumMod val="50000"/>
                </a:schemeClr>
              </a:solidFill>
              <a:latin typeface="+mj-lt"/>
              <a:ea typeface="+mj-ea"/>
            </a:endParaRPr>
          </a:p>
        </p:txBody>
      </p:sp>
      <p:sp>
        <p:nvSpPr>
          <p:cNvPr id="41" name="椭圆 40"/>
          <p:cNvSpPr/>
          <p:nvPr/>
        </p:nvSpPr>
        <p:spPr>
          <a:xfrm>
            <a:off x="505337" y="235108"/>
            <a:ext cx="893300" cy="8933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accent5">
                  <a:lumMod val="50000"/>
                </a:schemeClr>
              </a:solidFill>
            </a:endParaRPr>
          </a:p>
        </p:txBody>
      </p:sp>
      <p:grpSp>
        <p:nvGrpSpPr>
          <p:cNvPr id="43" name="组合 42"/>
          <p:cNvGrpSpPr/>
          <p:nvPr/>
        </p:nvGrpSpPr>
        <p:grpSpPr>
          <a:xfrm>
            <a:off x="727949" y="470587"/>
            <a:ext cx="420480" cy="422340"/>
            <a:chOff x="5394325" y="2859088"/>
            <a:chExt cx="358775" cy="360362"/>
          </a:xfrm>
          <a:solidFill>
            <a:schemeClr val="bg1"/>
          </a:solidFill>
        </p:grpSpPr>
        <p:sp>
          <p:nvSpPr>
            <p:cNvPr id="44" name="AutoShape 37"/>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5" name="AutoShape 38"/>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6" name="AutoShape 39"/>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7" name="AutoShape 40"/>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8" name="AutoShape 41"/>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9" name="AutoShape 42"/>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grpSp>
      <p:cxnSp>
        <p:nvCxnSpPr>
          <p:cNvPr id="30" name="直接连接符 29"/>
          <p:cNvCxnSpPr/>
          <p:nvPr/>
        </p:nvCxnSpPr>
        <p:spPr>
          <a:xfrm flipV="1">
            <a:off x="5321300" y="805180"/>
            <a:ext cx="6870700" cy="17780"/>
          </a:xfrm>
          <a:prstGeom prst="line">
            <a:avLst/>
          </a:prstGeom>
        </p:spPr>
        <p:style>
          <a:lnRef idx="1">
            <a:schemeClr val="accent5"/>
          </a:lnRef>
          <a:fillRef idx="0">
            <a:schemeClr val="accent5"/>
          </a:fillRef>
          <a:effectRef idx="0">
            <a:schemeClr val="accent5"/>
          </a:effectRef>
          <a:fontRef idx="minor">
            <a:schemeClr val="tx1"/>
          </a:fontRef>
        </p:style>
      </p:cxnSp>
      <p:sp>
        <p:nvSpPr>
          <p:cNvPr id="3" name="日期占位符 2"/>
          <p:cNvSpPr>
            <a:spLocks noGrp="1"/>
          </p:cNvSpPr>
          <p:nvPr>
            <p:ph type="dt" sz="half" idx="10"/>
          </p:nvPr>
        </p:nvSpPr>
        <p:spPr/>
        <p:txBody>
          <a:bodyPr/>
          <a:p>
            <a:fld id="{82F288E0-7875-42C4-84C8-98DBBD3BF4D2}" type="datetime1">
              <a:rPr lang="zh-CN" altLang="en-US" smtClean="0"/>
            </a:fld>
            <a:endParaRPr lang="zh-CN" altLang="en-US"/>
          </a:p>
        </p:txBody>
      </p:sp>
      <p:sp>
        <p:nvSpPr>
          <p:cNvPr id="42" name="Freeform 10"/>
          <p:cNvSpPr/>
          <p:nvPr/>
        </p:nvSpPr>
        <p:spPr bwMode="auto">
          <a:xfrm>
            <a:off x="555216" y="1242202"/>
            <a:ext cx="593689" cy="664975"/>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265">
              <a:solidFill>
                <a:schemeClr val="accent5">
                  <a:lumMod val="50000"/>
                </a:schemeClr>
              </a:solidFill>
              <a:latin typeface="+mj-lt"/>
            </a:endParaRPr>
          </a:p>
        </p:txBody>
      </p:sp>
      <p:sp>
        <p:nvSpPr>
          <p:cNvPr id="50" name="矩形 49"/>
          <p:cNvSpPr/>
          <p:nvPr/>
        </p:nvSpPr>
        <p:spPr>
          <a:xfrm>
            <a:off x="1148715" y="1633855"/>
            <a:ext cx="3893185" cy="306705"/>
          </a:xfrm>
          <a:prstGeom prst="rect">
            <a:avLst/>
          </a:prstGeom>
        </p:spPr>
        <p:txBody>
          <a:bodyPr wrap="square">
            <a:spAutoFit/>
          </a:bodyPr>
          <a:p>
            <a:pPr algn="l" defTabSz="912495">
              <a:defRPr/>
            </a:pPr>
            <a:r>
              <a:rPr lang="zh-CN" altLang="en-US" sz="1400">
                <a:solidFill>
                  <a:srgbClr val="3E3321"/>
                </a:solidFill>
                <a:latin typeface="微软雅黑" panose="020B0503020204020204" charset="-122"/>
                <a:ea typeface="微软雅黑" panose="020B0503020204020204" charset="-122"/>
                <a:sym typeface="+mn-lt"/>
              </a:rPr>
              <a:t>选取</a:t>
            </a:r>
            <a:r>
              <a:rPr lang="en-US" altLang="zh-CN" sz="1400">
                <a:solidFill>
                  <a:srgbClr val="3E3321"/>
                </a:solidFill>
                <a:latin typeface="微软雅黑" panose="020B0503020204020204" charset="-122"/>
                <a:ea typeface="微软雅黑" panose="020B0503020204020204" charset="-122"/>
                <a:sym typeface="+mn-lt"/>
              </a:rPr>
              <a:t>DB</a:t>
            </a:r>
            <a:r>
              <a:rPr lang="zh-CN" altLang="en-US" sz="1400">
                <a:solidFill>
                  <a:srgbClr val="3E3321"/>
                </a:solidFill>
                <a:latin typeface="微软雅黑" panose="020B0503020204020204" charset="-122"/>
                <a:ea typeface="微软雅黑" panose="020B0503020204020204" charset="-122"/>
                <a:sym typeface="+mn-lt"/>
              </a:rPr>
              <a:t>中</a:t>
            </a:r>
            <a:r>
              <a:rPr lang="en-US" altLang="zh-CN" sz="1400">
                <a:solidFill>
                  <a:srgbClr val="3E3321"/>
                </a:solidFill>
                <a:latin typeface="微软雅黑" panose="020B0503020204020204" charset="-122"/>
                <a:ea typeface="微软雅黑" panose="020B0503020204020204" charset="-122"/>
                <a:sym typeface="+mn-lt"/>
              </a:rPr>
              <a:t>N</a:t>
            </a:r>
            <a:r>
              <a:rPr lang="zh-CN" altLang="en-US" sz="1400">
                <a:solidFill>
                  <a:srgbClr val="3E3321"/>
                </a:solidFill>
                <a:latin typeface="微软雅黑" panose="020B0503020204020204" charset="-122"/>
                <a:ea typeface="微软雅黑" panose="020B0503020204020204" charset="-122"/>
                <a:sym typeface="+mn-lt"/>
              </a:rPr>
              <a:t>个解进行社会学习粒子群优化算法。</a:t>
            </a:r>
            <a:endParaRPr lang="zh-CN" altLang="en-US" sz="1400">
              <a:solidFill>
                <a:srgbClr val="3E3321"/>
              </a:solidFill>
              <a:latin typeface="微软雅黑" panose="020B0503020204020204" charset="-122"/>
              <a:ea typeface="微软雅黑" panose="020B0503020204020204" charset="-122"/>
              <a:sym typeface="+mn-lt"/>
            </a:endParaRPr>
          </a:p>
        </p:txBody>
      </p:sp>
      <p:sp>
        <p:nvSpPr>
          <p:cNvPr id="71" name="文本框 70"/>
          <p:cNvSpPr txBox="1"/>
          <p:nvPr/>
        </p:nvSpPr>
        <p:spPr>
          <a:xfrm>
            <a:off x="1148905" y="1297046"/>
            <a:ext cx="532765" cy="337185"/>
          </a:xfrm>
          <a:prstGeom prst="rect">
            <a:avLst/>
          </a:prstGeom>
          <a:noFill/>
        </p:spPr>
        <p:txBody>
          <a:bodyPr wrap="none" rtlCol="0">
            <a:spAutoFit/>
          </a:bodyPr>
          <a:p>
            <a:r>
              <a:rPr lang="en-US" altLang="zh-CN" sz="1600">
                <a:solidFill>
                  <a:schemeClr val="accent5">
                    <a:lumMod val="50000"/>
                  </a:schemeClr>
                </a:solidFill>
                <a:latin typeface="+mj-lt"/>
              </a:rPr>
              <a:t>7-8</a:t>
            </a:r>
            <a:endParaRPr lang="en-US" altLang="zh-CN" sz="1600">
              <a:solidFill>
                <a:schemeClr val="accent5">
                  <a:lumMod val="50000"/>
                </a:schemeClr>
              </a:solidFill>
              <a:latin typeface="+mj-lt"/>
            </a:endParaRPr>
          </a:p>
        </p:txBody>
      </p:sp>
      <p:grpSp>
        <p:nvGrpSpPr>
          <p:cNvPr id="72" name="组合 71"/>
          <p:cNvGrpSpPr/>
          <p:nvPr/>
        </p:nvGrpSpPr>
        <p:grpSpPr>
          <a:xfrm rot="18900000">
            <a:off x="698021" y="1457453"/>
            <a:ext cx="308079" cy="309441"/>
            <a:chOff x="5394325" y="2859088"/>
            <a:chExt cx="358775" cy="360362"/>
          </a:xfrm>
          <a:solidFill>
            <a:schemeClr val="bg1"/>
          </a:solidFill>
        </p:grpSpPr>
        <p:sp>
          <p:nvSpPr>
            <p:cNvPr id="73" name="AutoShape 37"/>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74" name="AutoShape 38"/>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75" name="AutoShape 39"/>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76" name="AutoShape 40"/>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77" name="AutoShape 41"/>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78" name="AutoShape 42"/>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25400" tIns="25400" rIns="25400" bIns="25400" anchor="ctr"/>
            <a:p>
              <a:pPr algn="ctr" defTabSz="228600" fontAlgn="base" hangingPunct="0">
                <a:spcBef>
                  <a:spcPct val="0"/>
                </a:spcBef>
                <a:spcAft>
                  <a:spcPct val="0"/>
                </a:spcAft>
                <a:defRPr/>
              </a:pPr>
              <a:endParaRPr lang="en-US" sz="2000" kern="0">
                <a:solidFill>
                  <a:schemeClr val="accent5">
                    <a:lumMod val="50000"/>
                  </a:schemeClr>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grpSp>
      <mc:AlternateContent xmlns:mc="http://schemas.openxmlformats.org/markup-compatibility/2006">
        <mc:Choice xmlns:a14="http://schemas.microsoft.com/office/drawing/2010/main" Requires="a14">
          <p:sp>
            <p:nvSpPr>
              <p:cNvPr id="80" name="文本框 79"/>
              <p:cNvSpPr txBox="1"/>
              <p:nvPr/>
            </p:nvSpPr>
            <p:spPr>
              <a:xfrm>
                <a:off x="899795" y="2216150"/>
                <a:ext cx="5134610" cy="1317625"/>
              </a:xfrm>
              <a:prstGeom prst="rect">
                <a:avLst/>
              </a:prstGeom>
              <a:noFill/>
            </p:spPr>
            <p:txBody>
              <a:bodyPr wrap="square" rtlCol="0" anchor="t">
                <a:noAutofit/>
              </a:bodyPr>
              <a:p>
                <a:pPr algn="l"/>
                <a:r>
                  <a:rPr lang="en-US" altLang="zh-CN">
                    <a:latin typeface="Cambria Math" panose="02040503050406030204" charset="0"/>
                    <a:cs typeface="Cambria Math" panose="02040503050406030204" charset="0"/>
                  </a:rPr>
                  <a:t>4</a:t>
                </a:r>
                <a:r>
                  <a:rPr lang="zh-CN" altLang="en-US">
                    <a:latin typeface="Cambria Math" panose="02040503050406030204" charset="0"/>
                    <a:cs typeface="Cambria Math" panose="02040503050406030204" charset="0"/>
                  </a:rPr>
                  <a:t>、</a:t>
                </a:r>
                <a:r>
                  <a:rPr lang="zh-CN" altLang="en-US" sz="1600">
                    <a:latin typeface="Cambria Math" panose="02040503050406030204" charset="0"/>
                    <a:cs typeface="Cambria Math" panose="02040503050406030204" charset="0"/>
                  </a:rPr>
                  <a:t>由</a:t>
                </a:r>
                <a:r>
                  <a:rPr lang="en-US" altLang="zh-CN" sz="1600">
                    <a:latin typeface="Cambria Math" panose="02040503050406030204" charset="0"/>
                    <a:cs typeface="Cambria Math" panose="02040503050406030204" charset="0"/>
                  </a:rPr>
                  <a:t>GR</a:t>
                </a:r>
                <a:r>
                  <a:rPr lang="zh-CN" altLang="en-US" sz="1600">
                    <a:latin typeface="Cambria Math" panose="02040503050406030204" charset="0"/>
                    <a:cs typeface="Cambria Math" panose="02040503050406030204" charset="0"/>
                    <a:sym typeface="+mn-ea"/>
                  </a:rPr>
                  <a:t>值</a:t>
                </a:r>
                <a:r>
                  <a:rPr lang="zh-CN" altLang="en-US" sz="1600">
                    <a:latin typeface="Cambria Math" panose="02040503050406030204" charset="0"/>
                    <a:cs typeface="Cambria Math" panose="02040503050406030204" charset="0"/>
                  </a:rPr>
                  <a:t>和</a:t>
                </a:r>
                <a:r>
                  <a:rPr lang="en-US" altLang="zh-CN" sz="1600">
                    <a:latin typeface="Cambria Math" panose="02040503050406030204" charset="0"/>
                    <a:cs typeface="Cambria Math" panose="02040503050406030204" charset="0"/>
                  </a:rPr>
                  <a:t>NCI</a:t>
                </a:r>
                <a:r>
                  <a:rPr lang="zh-CN" altLang="en-US" sz="1600">
                    <a:latin typeface="Cambria Math" panose="02040503050406030204" charset="0"/>
                    <a:cs typeface="Cambria Math" panose="02040503050406030204" charset="0"/>
                  </a:rPr>
                  <a:t>值比较亲代</a:t>
                </a:r>
                <a:r>
                  <a:rPr lang="en-US" altLang="zh-CN" sz="1600">
                    <a:latin typeface="Cambria Math" panose="02040503050406030204" charset="0"/>
                    <a:cs typeface="Cambria Math" panose="02040503050406030204" charset="0"/>
                  </a:rPr>
                  <a:t>x</a:t>
                </a:r>
                <a:r>
                  <a:rPr lang="zh-CN" altLang="en-US" sz="1600">
                    <a:latin typeface="Cambria Math" panose="02040503050406030204" charset="0"/>
                    <a:cs typeface="Cambria Math" panose="02040503050406030204" charset="0"/>
                  </a:rPr>
                  <a:t>和子代</a:t>
                </a:r>
                <a:r>
                  <a:rPr lang="en-US" altLang="zh-CN" sz="1600">
                    <a:latin typeface="Cambria Math" panose="02040503050406030204" charset="0"/>
                    <a:cs typeface="Cambria Math" panose="02040503050406030204" charset="0"/>
                  </a:rPr>
                  <a:t>y</a:t>
                </a:r>
                <a:r>
                  <a:rPr lang="zh-CN" altLang="en-US" sz="1600">
                    <a:latin typeface="Cambria Math" panose="02040503050406030204" charset="0"/>
                    <a:cs typeface="Cambria Math" panose="02040503050406030204" charset="0"/>
                  </a:rPr>
                  <a:t>的优劣。在以下情况时，</a:t>
                </a:r>
                <a:r>
                  <a:rPr lang="en-US" altLang="zh-CN" sz="1600">
                    <a:latin typeface="Cambria Math" panose="02040503050406030204" charset="0"/>
                    <a:cs typeface="Cambria Math" panose="02040503050406030204" charset="0"/>
                  </a:rPr>
                  <a:t>x</a:t>
                </a:r>
                <a:r>
                  <a:rPr lang="zh-CN" altLang="en-US" sz="1600">
                    <a:latin typeface="Cambria Math" panose="02040503050406030204" charset="0"/>
                    <a:cs typeface="Cambria Math" panose="02040503050406030204" charset="0"/>
                  </a:rPr>
                  <a:t>会被</a:t>
                </a:r>
                <a:r>
                  <a:rPr lang="en-US" altLang="zh-CN" sz="1600">
                    <a:latin typeface="Cambria Math" panose="02040503050406030204" charset="0"/>
                    <a:cs typeface="Cambria Math" panose="02040503050406030204" charset="0"/>
                  </a:rPr>
                  <a:t>y</a:t>
                </a:r>
                <a:r>
                  <a:rPr lang="zh-CN" altLang="en-US" sz="1600">
                    <a:latin typeface="Cambria Math" panose="02040503050406030204" charset="0"/>
                    <a:cs typeface="Cambria Math" panose="02040503050406030204" charset="0"/>
                  </a:rPr>
                  <a:t>替代：</a:t>
                </a:r>
                <a:endParaRPr lang="zh-CN" altLang="en-US" sz="1600">
                  <a:latin typeface="Cambria Math" panose="02040503050406030204" charset="0"/>
                  <a:cs typeface="Cambria Math" panose="02040503050406030204" charset="0"/>
                </a:endParaRPr>
              </a:p>
              <a:p>
                <a:pPr marL="285750" indent="-285750" algn="l">
                  <a:buFont typeface="Arial" panose="020B0604020202020204" pitchFamily="34" charset="0"/>
                  <a:buChar char="•"/>
                </a:pPr>
                <a14:m>
                  <m:oMath xmlns:m="http://schemas.openxmlformats.org/officeDocument/2006/math">
                    <m:r>
                      <a:rPr lang="en-US" altLang="zh-CN" sz="1600" i="1">
                        <a:latin typeface="Cambria Math" panose="02040503050406030204" charset="0"/>
                        <a:cs typeface="Cambria Math" panose="02040503050406030204" charset="0"/>
                      </a:rPr>
                      <m:t>𝐺</m:t>
                    </m:r>
                    <m:r>
                      <m:rPr>
                        <m:sty m:val="p"/>
                      </m:rPr>
                      <a:rPr lang="en-US" altLang="zh-CN" sz="1600">
                        <a:latin typeface="Cambria Math" panose="02040503050406030204" charset="0"/>
                        <a:cs typeface="Cambria Math" panose="02040503050406030204" charset="0"/>
                      </a:rPr>
                      <m:t>R</m:t>
                    </m:r>
                    <m:r>
                      <a:rPr lang="en-US" altLang="zh-CN" sz="1600">
                        <a:latin typeface="Cambria Math" panose="02040503050406030204" charset="0"/>
                        <a:cs typeface="Cambria Math" panose="02040503050406030204" charset="0"/>
                      </a:rPr>
                      <m:t>(</m:t>
                    </m:r>
                    <m:r>
                      <m:rPr>
                        <m:sty m:val="p"/>
                      </m:rPr>
                      <a:rPr lang="en-US" altLang="zh-CN" sz="1600">
                        <a:latin typeface="Cambria Math" panose="02040503050406030204" charset="0"/>
                        <a:cs typeface="Cambria Math" panose="02040503050406030204" charset="0"/>
                      </a:rPr>
                      <m:t>x</m:t>
                    </m:r>
                    <m:r>
                      <a:rPr lang="en-US" altLang="zh-CN" sz="1600">
                        <a:latin typeface="Cambria Math" panose="02040503050406030204" charset="0"/>
                        <a:cs typeface="Cambria Math" panose="02040503050406030204" charset="0"/>
                      </a:rPr>
                      <m:t>)&gt;</m:t>
                    </m:r>
                    <m:r>
                      <m:rPr>
                        <m:sty m:val="p"/>
                      </m:rPr>
                      <a:rPr lang="en-US" altLang="zh-CN" sz="1600">
                        <a:latin typeface="Cambria Math" panose="02040503050406030204" charset="0"/>
                        <a:cs typeface="Cambria Math" panose="02040503050406030204" charset="0"/>
                      </a:rPr>
                      <m:t>GR</m:t>
                    </m:r>
                    <m:r>
                      <a:rPr lang="en-US" altLang="zh-CN" sz="1600">
                        <a:latin typeface="Cambria Math" panose="02040503050406030204" charset="0"/>
                        <a:cs typeface="Cambria Math" panose="02040503050406030204" charset="0"/>
                      </a:rPr>
                      <m:t>(</m:t>
                    </m:r>
                    <m:r>
                      <m:rPr>
                        <m:sty m:val="p"/>
                      </m:rPr>
                      <a:rPr lang="en-US" altLang="zh-CN" sz="1600">
                        <a:latin typeface="Cambria Math" panose="02040503050406030204" charset="0"/>
                        <a:cs typeface="Cambria Math" panose="02040503050406030204" charset="0"/>
                      </a:rPr>
                      <m:t>y</m:t>
                    </m:r>
                    <m:r>
                      <a:rPr lang="en-US" altLang="zh-CN" sz="1600">
                        <a:latin typeface="Cambria Math" panose="02040503050406030204" charset="0"/>
                        <a:cs typeface="Cambria Math" panose="02040503050406030204" charset="0"/>
                      </a:rPr>
                      <m:t>)</m:t>
                    </m:r>
                  </m:oMath>
                </a14:m>
                <a:endParaRPr lang="en-US" altLang="zh-CN" sz="1600">
                  <a:latin typeface="Cambria Math" panose="02040503050406030204" charset="0"/>
                  <a:cs typeface="Cambria Math" panose="02040503050406030204" charset="0"/>
                </a:endParaRPr>
              </a:p>
              <a:p>
                <a:pPr marL="285750" indent="-285750" algn="l">
                  <a:buFont typeface="Arial" panose="020B0604020202020204" pitchFamily="34" charset="0"/>
                  <a:buChar char="•"/>
                </a:pPr>
                <a14:m>
                  <m:oMath xmlns:m="http://schemas.openxmlformats.org/officeDocument/2006/math">
                    <m:r>
                      <a:rPr lang="en-US" altLang="zh-CN" sz="1600" i="1">
                        <a:latin typeface="Cambria Math" panose="02040503050406030204" charset="0"/>
                        <a:cs typeface="Cambria Math" panose="02040503050406030204" charset="0"/>
                      </a:rPr>
                      <m:t>𝐺</m:t>
                    </m:r>
                    <m:r>
                      <m:rPr>
                        <m:sty m:val="p"/>
                      </m:rPr>
                      <a:rPr lang="en-US" altLang="zh-CN" sz="1600">
                        <a:latin typeface="Cambria Math" panose="02040503050406030204" charset="0"/>
                        <a:cs typeface="Cambria Math" panose="02040503050406030204" charset="0"/>
                      </a:rPr>
                      <m:t>R</m:t>
                    </m:r>
                    <m:r>
                      <a:rPr lang="en-US" altLang="zh-CN" sz="1600">
                        <a:latin typeface="Cambria Math" panose="02040503050406030204" charset="0"/>
                        <a:cs typeface="Cambria Math" panose="02040503050406030204" charset="0"/>
                      </a:rPr>
                      <m:t>(</m:t>
                    </m:r>
                    <m:r>
                      <m:rPr>
                        <m:sty m:val="p"/>
                      </m:rPr>
                      <a:rPr lang="en-US" altLang="zh-CN" sz="1600">
                        <a:latin typeface="Cambria Math" panose="02040503050406030204" charset="0"/>
                        <a:cs typeface="Cambria Math" panose="02040503050406030204" charset="0"/>
                      </a:rPr>
                      <m:t>x</m:t>
                    </m:r>
                    <m:r>
                      <a:rPr lang="en-US" altLang="zh-CN" sz="1600">
                        <a:latin typeface="Cambria Math" panose="02040503050406030204" charset="0"/>
                        <a:cs typeface="Cambria Math" panose="02040503050406030204" charset="0"/>
                      </a:rPr>
                      <m:t>)</m:t>
                    </m:r>
                    <m:r>
                      <a:rPr lang="en-US" altLang="zh-CN" sz="1600">
                        <a:latin typeface="Cambria Math" panose="02040503050406030204" charset="0"/>
                        <a:cs typeface="Cambria Math" panose="02040503050406030204" charset="0"/>
                      </a:rPr>
                      <m:t>=</m:t>
                    </m:r>
                    <m:r>
                      <m:rPr>
                        <m:sty m:val="p"/>
                      </m:rPr>
                      <a:rPr lang="en-US" altLang="zh-CN" sz="1600">
                        <a:latin typeface="Cambria Math" panose="02040503050406030204" charset="0"/>
                        <a:cs typeface="Cambria Math" panose="02040503050406030204" charset="0"/>
                      </a:rPr>
                      <m:t>GR</m:t>
                    </m:r>
                    <m:r>
                      <a:rPr lang="en-US" altLang="zh-CN" sz="1600">
                        <a:latin typeface="Cambria Math" panose="02040503050406030204" charset="0"/>
                        <a:cs typeface="Cambria Math" panose="02040503050406030204" charset="0"/>
                      </a:rPr>
                      <m:t>(</m:t>
                    </m:r>
                    <m:r>
                      <m:rPr>
                        <m:sty m:val="p"/>
                      </m:rPr>
                      <a:rPr lang="en-US" altLang="zh-CN" sz="1600">
                        <a:latin typeface="Cambria Math" panose="02040503050406030204" charset="0"/>
                        <a:cs typeface="Cambria Math" panose="02040503050406030204" charset="0"/>
                      </a:rPr>
                      <m:t>y</m:t>
                    </m:r>
                    <m:r>
                      <a:rPr lang="en-US" altLang="zh-CN" sz="1600">
                        <a:latin typeface="Cambria Math" panose="02040503050406030204" charset="0"/>
                        <a:cs typeface="Cambria Math" panose="02040503050406030204" charset="0"/>
                      </a:rPr>
                      <m:t>)</m:t>
                    </m:r>
                    <m:r>
                      <a:rPr lang="en-US" altLang="zh-CN" sz="1600">
                        <a:latin typeface="Cambria Math" panose="02040503050406030204" charset="0"/>
                        <a:cs typeface="Cambria Math" panose="02040503050406030204" charset="0"/>
                      </a:rPr>
                      <m:t> </m:t>
                    </m:r>
                    <m:r>
                      <m:rPr>
                        <m:sty m:val="p"/>
                      </m:rPr>
                      <a:rPr lang="en-US" altLang="zh-CN" sz="1600">
                        <a:latin typeface="Cambria Math" panose="02040503050406030204" charset="0"/>
                        <a:cs typeface="Cambria Math" panose="02040503050406030204" charset="0"/>
                      </a:rPr>
                      <m:t>and</m:t>
                    </m:r>
                    <m:r>
                      <a:rPr lang="en-US" altLang="zh-CN" sz="1600">
                        <a:latin typeface="Cambria Math" panose="02040503050406030204" charset="0"/>
                        <a:cs typeface="Cambria Math" panose="02040503050406030204" charset="0"/>
                      </a:rPr>
                      <m:t> </m:t>
                    </m:r>
                    <m:r>
                      <m:rPr>
                        <m:sty m:val="p"/>
                      </m:rPr>
                      <a:rPr lang="en-US" altLang="zh-CN" sz="1600">
                        <a:latin typeface="Cambria Math" panose="02040503050406030204" charset="0"/>
                        <a:cs typeface="Cambria Math" panose="02040503050406030204" charset="0"/>
                      </a:rPr>
                      <m:t>NCI</m:t>
                    </m:r>
                    <m:r>
                      <a:rPr lang="en-US" altLang="zh-CN" sz="1600">
                        <a:latin typeface="Cambria Math" panose="02040503050406030204" charset="0"/>
                        <a:cs typeface="Cambria Math" panose="02040503050406030204" charset="0"/>
                      </a:rPr>
                      <m:t>(</m:t>
                    </m:r>
                    <m:r>
                      <m:rPr>
                        <m:sty m:val="p"/>
                      </m:rPr>
                      <a:rPr lang="en-US" altLang="zh-CN" sz="1600">
                        <a:latin typeface="Cambria Math" panose="02040503050406030204" charset="0"/>
                        <a:cs typeface="Cambria Math" panose="02040503050406030204" charset="0"/>
                      </a:rPr>
                      <m:t>x</m:t>
                    </m:r>
                    <m:r>
                      <a:rPr lang="en-US" altLang="zh-CN" sz="1600">
                        <a:latin typeface="Cambria Math" panose="02040503050406030204" charset="0"/>
                        <a:cs typeface="Cambria Math" panose="02040503050406030204" charset="0"/>
                      </a:rPr>
                      <m:t>)&gt;</m:t>
                    </m:r>
                    <m:r>
                      <m:rPr>
                        <m:sty m:val="p"/>
                      </m:rPr>
                      <a:rPr lang="en-US" altLang="zh-CN" sz="1600">
                        <a:latin typeface="Cambria Math" panose="02040503050406030204" charset="0"/>
                        <a:cs typeface="Cambria Math" panose="02040503050406030204" charset="0"/>
                      </a:rPr>
                      <m:t>NCI</m:t>
                    </m:r>
                    <m:r>
                      <a:rPr lang="en-US" altLang="zh-CN" sz="1600">
                        <a:latin typeface="Cambria Math" panose="02040503050406030204" charset="0"/>
                        <a:cs typeface="Cambria Math" panose="02040503050406030204" charset="0"/>
                      </a:rPr>
                      <m:t>(</m:t>
                    </m:r>
                    <m:r>
                      <m:rPr>
                        <m:sty m:val="p"/>
                      </m:rPr>
                      <a:rPr lang="en-US" altLang="zh-CN" sz="1600">
                        <a:latin typeface="Cambria Math" panose="02040503050406030204" charset="0"/>
                        <a:cs typeface="Cambria Math" panose="02040503050406030204" charset="0"/>
                      </a:rPr>
                      <m:t>y</m:t>
                    </m:r>
                    <m:r>
                      <a:rPr lang="en-US" altLang="zh-CN" sz="1600">
                        <a:latin typeface="Cambria Math" panose="02040503050406030204" charset="0"/>
                        <a:cs typeface="Cambria Math" panose="02040503050406030204" charset="0"/>
                      </a:rPr>
                      <m:t>)</m:t>
                    </m:r>
                  </m:oMath>
                </a14:m>
                <a:endParaRPr lang="en-US" altLang="zh-CN" sz="1600">
                  <a:latin typeface="Cambria Math" panose="02040503050406030204" charset="0"/>
                  <a:cs typeface="Cambria Math" panose="02040503050406030204" charset="0"/>
                </a:endParaRPr>
              </a:p>
              <a:p>
                <a:pPr marL="285750" indent="-285750" algn="l">
                  <a:buFont typeface="Arial" panose="020B0604020202020204" pitchFamily="34" charset="0"/>
                  <a:buChar char="•"/>
                </a:pPr>
                <a:endParaRPr lang="en-US" altLang="zh-CN" sz="1600">
                  <a:latin typeface="Cambria Math" panose="02040503050406030204" charset="0"/>
                  <a:cs typeface="Cambria Math" panose="02040503050406030204" charset="0"/>
                </a:endParaRPr>
              </a:p>
              <a:p>
                <a:pPr marL="285750" indent="-285750" algn="l">
                  <a:buFont typeface="Arial" panose="020B0604020202020204" pitchFamily="34" charset="0"/>
                  <a:buChar char="•"/>
                </a:pPr>
                <a:endParaRPr lang="en-US" altLang="zh-CN" sz="1600">
                  <a:latin typeface="Cambria Math" panose="02040503050406030204" charset="0"/>
                  <a:cs typeface="Cambria Math" panose="02040503050406030204" charset="0"/>
                </a:endParaRPr>
              </a:p>
              <a:p>
                <a:pPr marL="285750" indent="-285750" algn="l">
                  <a:buFont typeface="Arial" panose="020B0604020202020204" pitchFamily="34" charset="0"/>
                  <a:buChar char="•"/>
                </a:pPr>
                <a:endParaRPr lang="zh-CN" altLang="en-US" sz="1600">
                  <a:latin typeface="Cambria Math" panose="02040503050406030204" charset="0"/>
                  <a:cs typeface="Cambria Math" panose="02040503050406030204" charset="0"/>
                </a:endParaRPr>
              </a:p>
              <a:p>
                <a:pPr algn="l"/>
                <a:endParaRPr lang="en-US" altLang="zh-CN" i="1">
                  <a:latin typeface="Cambria Math" panose="02040503050406030204" charset="0"/>
                  <a:cs typeface="Cambria Math" panose="02040503050406030204" charset="0"/>
                </a:endParaRPr>
              </a:p>
              <a:p>
                <a:pPr algn="l"/>
                <a:endParaRPr lang="en-US" altLang="zh-CN" i="1">
                  <a:latin typeface="Cambria Math" panose="02040503050406030204" charset="0"/>
                  <a:cs typeface="Cambria Math" panose="02040503050406030204" charset="0"/>
                </a:endParaRPr>
              </a:p>
            </p:txBody>
          </p:sp>
        </mc:Choice>
        <mc:Fallback>
          <p:sp>
            <p:nvSpPr>
              <p:cNvPr id="80" name="文本框 79"/>
              <p:cNvSpPr txBox="1">
                <a:spLocks noRot="1" noChangeAspect="1" noMove="1" noResize="1" noEditPoints="1" noAdjustHandles="1" noChangeArrowheads="1" noChangeShapeType="1" noTextEdit="1"/>
              </p:cNvSpPr>
              <p:nvPr/>
            </p:nvSpPr>
            <p:spPr>
              <a:xfrm>
                <a:off x="899795" y="2216150"/>
                <a:ext cx="5134610" cy="1317625"/>
              </a:xfrm>
              <a:prstGeom prst="rect">
                <a:avLst/>
              </a:prstGeom>
              <a:blipFill rotWithShape="1">
                <a:blip r:embed="rId2"/>
                <a:stretch>
                  <a:fillRect b="-76964"/>
                </a:stretch>
              </a:blipFill>
            </p:spPr>
            <p:txBody>
              <a:bodyPr/>
              <a:lstStyle/>
              <a:p>
                <a:r>
                  <a:rPr lang="zh-CN" altLang="en-US">
                    <a:noFill/>
                  </a:rPr>
                  <a:t> </a:t>
                </a:r>
              </a:p>
            </p:txBody>
          </p:sp>
        </mc:Fallback>
      </mc:AlternateContent>
      <p:pic>
        <p:nvPicPr>
          <p:cNvPr id="81" name="图片 80"/>
          <p:cNvPicPr>
            <a:picLocks noChangeAspect="1"/>
          </p:cNvPicPr>
          <p:nvPr/>
        </p:nvPicPr>
        <p:blipFill>
          <a:blip r:embed="rId3"/>
          <a:stretch>
            <a:fillRect/>
          </a:stretch>
        </p:blipFill>
        <p:spPr>
          <a:xfrm>
            <a:off x="6111875" y="1173480"/>
            <a:ext cx="5543550" cy="5305425"/>
          </a:xfrm>
          <a:prstGeom prst="rect">
            <a:avLst/>
          </a:prstGeom>
        </p:spPr>
      </p:pic>
      <p:pic>
        <p:nvPicPr>
          <p:cNvPr id="4" name="图片 3"/>
          <p:cNvPicPr>
            <a:picLocks noChangeAspect="1"/>
          </p:cNvPicPr>
          <p:nvPr/>
        </p:nvPicPr>
        <p:blipFill>
          <a:blip r:embed="rId4"/>
          <a:stretch>
            <a:fillRect/>
          </a:stretch>
        </p:blipFill>
        <p:spPr>
          <a:xfrm>
            <a:off x="727710" y="3331845"/>
            <a:ext cx="5083175" cy="2720340"/>
          </a:xfrm>
          <a:prstGeom prst="rect">
            <a:avLst/>
          </a:prstGeom>
        </p:spPr>
      </p:pic>
      <p:sp>
        <p:nvSpPr>
          <p:cNvPr id="79" name="矩形 78">
            <a:hlinkClick r:id="rId5" action="ppaction://hlinksldjump"/>
          </p:cNvPr>
          <p:cNvSpPr/>
          <p:nvPr/>
        </p:nvSpPr>
        <p:spPr>
          <a:xfrm>
            <a:off x="2950845" y="6123940"/>
            <a:ext cx="1032510" cy="59753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a:t>返回</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1"/>
      <p:bldP spid="50" grpId="1"/>
      <p:bldP spid="80" grpId="0"/>
      <p:bldP spid="80"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3000"/>
          </a:blip>
          <a:stretch>
            <a:fillRect/>
          </a:stretch>
        </a:blipFill>
        <a:effectLst/>
      </p:bgPr>
    </p:bg>
    <p:spTree>
      <p:nvGrpSpPr>
        <p:cNvPr id="1" name=""/>
        <p:cNvGrpSpPr/>
        <p:nvPr/>
      </p:nvGrpSpPr>
      <p:grpSpPr>
        <a:xfrm>
          <a:off x="0" y="0"/>
          <a:ext cx="0" cy="0"/>
          <a:chOff x="0" y="0"/>
          <a:chExt cx="0" cy="0"/>
        </a:xfrm>
      </p:grpSpPr>
      <p:sp>
        <p:nvSpPr>
          <p:cNvPr id="31" name="文本框 30"/>
          <p:cNvSpPr txBox="1">
            <a:spLocks noChangeArrowheads="1"/>
          </p:cNvSpPr>
          <p:nvPr/>
        </p:nvSpPr>
        <p:spPr bwMode="auto">
          <a:xfrm>
            <a:off x="1398636" y="836564"/>
            <a:ext cx="113474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l" defTabSz="912495">
              <a:defRPr/>
            </a:pPr>
            <a:r>
              <a:rPr lang="en-US" altLang="zh-CN" sz="1600">
                <a:solidFill>
                  <a:schemeClr val="accent5">
                    <a:lumMod val="50000"/>
                  </a:schemeClr>
                </a:solidFill>
                <a:latin typeface="+mj-lt"/>
                <a:ea typeface="+mj-ea"/>
              </a:rPr>
              <a:t>GCS-PSO</a:t>
            </a:r>
            <a:endParaRPr lang="en-US" altLang="zh-CN" sz="1600">
              <a:solidFill>
                <a:schemeClr val="accent5">
                  <a:lumMod val="50000"/>
                </a:schemeClr>
              </a:solidFill>
              <a:latin typeface="+mj-lt"/>
              <a:ea typeface="+mj-ea"/>
            </a:endParaRPr>
          </a:p>
        </p:txBody>
      </p:sp>
      <p:sp>
        <p:nvSpPr>
          <p:cNvPr id="40" name="文本框 39"/>
          <p:cNvSpPr txBox="1">
            <a:spLocks noChangeArrowheads="1"/>
          </p:cNvSpPr>
          <p:nvPr/>
        </p:nvSpPr>
        <p:spPr bwMode="auto">
          <a:xfrm>
            <a:off x="1398636" y="348269"/>
            <a:ext cx="396621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l" defTabSz="912495">
              <a:defRPr/>
            </a:pPr>
            <a:r>
              <a:rPr sz="2665">
                <a:solidFill>
                  <a:schemeClr val="accent5">
                    <a:lumMod val="50000"/>
                  </a:schemeClr>
                </a:solidFill>
                <a:latin typeface="+mj-lt"/>
                <a:ea typeface="+mj-ea"/>
              </a:rPr>
              <a:t>GCS辅助粒子群优化算法</a:t>
            </a:r>
            <a:endParaRPr sz="2665">
              <a:solidFill>
                <a:schemeClr val="accent5">
                  <a:lumMod val="50000"/>
                </a:schemeClr>
              </a:solidFill>
              <a:latin typeface="+mj-lt"/>
              <a:ea typeface="+mj-ea"/>
            </a:endParaRPr>
          </a:p>
        </p:txBody>
      </p:sp>
      <p:sp>
        <p:nvSpPr>
          <p:cNvPr id="41" name="椭圆 40"/>
          <p:cNvSpPr/>
          <p:nvPr/>
        </p:nvSpPr>
        <p:spPr>
          <a:xfrm>
            <a:off x="505337" y="235108"/>
            <a:ext cx="893300" cy="8933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accent5">
                  <a:lumMod val="50000"/>
                </a:schemeClr>
              </a:solidFill>
            </a:endParaRPr>
          </a:p>
        </p:txBody>
      </p:sp>
      <p:grpSp>
        <p:nvGrpSpPr>
          <p:cNvPr id="43" name="组合 42"/>
          <p:cNvGrpSpPr/>
          <p:nvPr/>
        </p:nvGrpSpPr>
        <p:grpSpPr>
          <a:xfrm>
            <a:off x="727949" y="470587"/>
            <a:ext cx="420480" cy="422340"/>
            <a:chOff x="5394325" y="2859088"/>
            <a:chExt cx="358775" cy="360362"/>
          </a:xfrm>
          <a:solidFill>
            <a:schemeClr val="bg1"/>
          </a:solidFill>
        </p:grpSpPr>
        <p:sp>
          <p:nvSpPr>
            <p:cNvPr id="44" name="AutoShape 37"/>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5" name="AutoShape 38"/>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6" name="AutoShape 39"/>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7" name="AutoShape 40"/>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8" name="AutoShape 41"/>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49" name="AutoShape 42"/>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chemeClr val="accent5">
                    <a:lumMod val="50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grpSp>
      <p:cxnSp>
        <p:nvCxnSpPr>
          <p:cNvPr id="30" name="直接连接符 29"/>
          <p:cNvCxnSpPr/>
          <p:nvPr/>
        </p:nvCxnSpPr>
        <p:spPr>
          <a:xfrm flipV="1">
            <a:off x="5321300" y="805180"/>
            <a:ext cx="6870700" cy="17780"/>
          </a:xfrm>
          <a:prstGeom prst="line">
            <a:avLst/>
          </a:prstGeom>
        </p:spPr>
        <p:style>
          <a:lnRef idx="1">
            <a:schemeClr val="accent5"/>
          </a:lnRef>
          <a:fillRef idx="0">
            <a:schemeClr val="accent5"/>
          </a:fillRef>
          <a:effectRef idx="0">
            <a:schemeClr val="accent5"/>
          </a:effectRef>
          <a:fontRef idx="minor">
            <a:schemeClr val="tx1"/>
          </a:fontRef>
        </p:style>
      </p:cxnSp>
      <p:sp>
        <p:nvSpPr>
          <p:cNvPr id="3" name="日期占位符 2"/>
          <p:cNvSpPr>
            <a:spLocks noGrp="1"/>
          </p:cNvSpPr>
          <p:nvPr>
            <p:ph type="dt" sz="half" idx="10"/>
          </p:nvPr>
        </p:nvSpPr>
        <p:spPr/>
        <p:txBody>
          <a:bodyPr/>
          <a:p>
            <a:fld id="{82F288E0-7875-42C4-84C8-98DBBD3BF4D2}" type="datetime1">
              <a:rPr lang="zh-CN" altLang="en-US" smtClean="0"/>
            </a:fld>
            <a:endParaRPr lang="zh-CN" altLang="en-US"/>
          </a:p>
        </p:txBody>
      </p:sp>
      <p:sp>
        <p:nvSpPr>
          <p:cNvPr id="79" name="矩形 78">
            <a:hlinkClick r:id="rId2" action="ppaction://hlinksldjump"/>
          </p:cNvPr>
          <p:cNvSpPr/>
          <p:nvPr/>
        </p:nvSpPr>
        <p:spPr>
          <a:xfrm>
            <a:off x="2950845" y="6123940"/>
            <a:ext cx="1032510" cy="59753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a:t>返回</a:t>
            </a:r>
            <a:endParaRPr lang="zh-CN" altLang="en-US"/>
          </a:p>
        </p:txBody>
      </p:sp>
      <p:sp>
        <p:nvSpPr>
          <p:cNvPr id="10" name="Freeform 10"/>
          <p:cNvSpPr/>
          <p:nvPr/>
        </p:nvSpPr>
        <p:spPr bwMode="auto">
          <a:xfrm>
            <a:off x="489811" y="1305216"/>
            <a:ext cx="593689" cy="664975"/>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265">
              <a:solidFill>
                <a:schemeClr val="accent5">
                  <a:lumMod val="50000"/>
                </a:schemeClr>
              </a:solidFill>
              <a:latin typeface="+mj-lt"/>
            </a:endParaRPr>
          </a:p>
        </p:txBody>
      </p:sp>
      <mc:AlternateContent xmlns:mc="http://schemas.openxmlformats.org/markup-compatibility/2006">
        <mc:Choice xmlns:a14="http://schemas.microsoft.com/office/drawing/2010/main" Requires="a14">
          <p:sp>
            <p:nvSpPr>
              <p:cNvPr id="15" name="矩形 14"/>
              <p:cNvSpPr/>
              <p:nvPr/>
            </p:nvSpPr>
            <p:spPr>
              <a:xfrm>
                <a:off x="1083310" y="1780540"/>
                <a:ext cx="3296285" cy="306705"/>
              </a:xfrm>
              <a:prstGeom prst="rect">
                <a:avLst/>
              </a:prstGeom>
            </p:spPr>
            <p:txBody>
              <a:bodyPr wrap="square">
                <a:spAutoFit/>
              </a:bodyPr>
              <a:p>
                <a:pPr algn="l" defTabSz="912495">
                  <a:defRPr/>
                </a:pPr>
                <a:r>
                  <a:rPr lang="zh-CN" altLang="en-US" sz="1400">
                    <a:solidFill>
                      <a:srgbClr val="3E3321"/>
                    </a:solidFill>
                    <a:latin typeface="微软雅黑" panose="020B0503020204020204" charset="-122"/>
                    <a:ea typeface="微软雅黑" panose="020B0503020204020204" charset="-122"/>
                    <a:sym typeface="+mn-lt"/>
                  </a:rPr>
                  <a:t>优化结果选取</a:t>
                </a:r>
                <a14:m>
                  <m:oMath xmlns:m="http://schemas.openxmlformats.org/officeDocument/2006/math">
                    <m:r>
                      <a:rPr lang="en-US" altLang="zh-CN" sz="1400" i="1">
                        <a:solidFill>
                          <a:srgbClr val="3E3321"/>
                        </a:solidFill>
                        <a:latin typeface="Cambria Math" panose="02040503050406030204" charset="0"/>
                        <a:ea typeface="微软雅黑" panose="020B0503020204020204" charset="-122"/>
                        <a:cs typeface="Cambria Math" panose="02040503050406030204" charset="0"/>
                        <a:sym typeface="+mn-lt"/>
                      </a:rPr>
                      <m:t>𝜇</m:t>
                    </m:r>
                  </m:oMath>
                </a14:m>
                <a:r>
                  <a:rPr lang="zh-CN" altLang="en-US" sz="1400">
                    <a:solidFill>
                      <a:srgbClr val="3E3321"/>
                    </a:solidFill>
                    <a:latin typeface="Cambria Math" panose="02040503050406030204" charset="0"/>
                    <a:ea typeface="微软雅黑" panose="020B0503020204020204" charset="-122"/>
                    <a:cs typeface="Cambria Math" panose="02040503050406030204" charset="0"/>
                    <a:sym typeface="+mn-lt"/>
                  </a:rPr>
                  <a:t>个放回</a:t>
                </a:r>
                <a:r>
                  <a:rPr lang="en-US" altLang="zh-CN" sz="1400">
                    <a:solidFill>
                      <a:srgbClr val="3E3321"/>
                    </a:solidFill>
                    <a:latin typeface="Cambria Math" panose="02040503050406030204" charset="0"/>
                    <a:ea typeface="微软雅黑" panose="020B0503020204020204" charset="-122"/>
                    <a:cs typeface="Cambria Math" panose="02040503050406030204" charset="0"/>
                    <a:sym typeface="+mn-lt"/>
                  </a:rPr>
                  <a:t>DB</a:t>
                </a:r>
                <a:r>
                  <a:rPr lang="zh-CN" altLang="en-US" sz="1400">
                    <a:solidFill>
                      <a:srgbClr val="3E3321"/>
                    </a:solidFill>
                    <a:latin typeface="Cambria Math" panose="02040503050406030204" charset="0"/>
                    <a:ea typeface="微软雅黑" panose="020B0503020204020204" charset="-122"/>
                    <a:cs typeface="Cambria Math" panose="02040503050406030204" charset="0"/>
                    <a:sym typeface="+mn-lt"/>
                  </a:rPr>
                  <a:t>，更新适应值。</a:t>
                </a:r>
                <a:endParaRPr lang="zh-CN" altLang="en-US" sz="1400">
                  <a:solidFill>
                    <a:srgbClr val="3E3321"/>
                  </a:solidFill>
                  <a:latin typeface="Cambria Math" panose="02040503050406030204" charset="0"/>
                  <a:ea typeface="微软雅黑" panose="020B0503020204020204" charset="-122"/>
                  <a:cs typeface="Cambria Math" panose="02040503050406030204" charset="0"/>
                  <a:sym typeface="+mn-lt"/>
                </a:endParaRPr>
              </a:p>
            </p:txBody>
          </p:sp>
        </mc:Choice>
        <mc:Fallback>
          <p:sp>
            <p:nvSpPr>
              <p:cNvPr id="15" name="矩形 14"/>
              <p:cNvSpPr>
                <a:spLocks noRot="1" noChangeAspect="1" noMove="1" noResize="1" noEditPoints="1" noAdjustHandles="1" noChangeArrowheads="1" noChangeShapeType="1" noTextEdit="1"/>
              </p:cNvSpPr>
              <p:nvPr/>
            </p:nvSpPr>
            <p:spPr>
              <a:xfrm>
                <a:off x="1083310" y="1780540"/>
                <a:ext cx="3296285" cy="306705"/>
              </a:xfrm>
              <a:prstGeom prst="rect">
                <a:avLst/>
              </a:prstGeom>
              <a:blipFill rotWithShape="1">
                <a:blip r:embed="rId3"/>
                <a:stretch>
                  <a:fillRect/>
                </a:stretch>
              </a:blipFill>
            </p:spPr>
            <p:txBody>
              <a:bodyPr/>
              <a:lstStyle/>
              <a:p>
                <a:r>
                  <a:rPr lang="zh-CN" altLang="en-US">
                    <a:noFill/>
                  </a:rPr>
                  <a:t> </a:t>
                </a:r>
              </a:p>
            </p:txBody>
          </p:sp>
        </mc:Fallback>
      </mc:AlternateContent>
      <p:sp>
        <p:nvSpPr>
          <p:cNvPr id="16" name="文本框 15"/>
          <p:cNvSpPr txBox="1"/>
          <p:nvPr/>
        </p:nvSpPr>
        <p:spPr>
          <a:xfrm>
            <a:off x="1083500" y="1418063"/>
            <a:ext cx="661670" cy="337185"/>
          </a:xfrm>
          <a:prstGeom prst="rect">
            <a:avLst/>
          </a:prstGeom>
          <a:noFill/>
        </p:spPr>
        <p:txBody>
          <a:bodyPr wrap="none" rtlCol="0">
            <a:spAutoFit/>
          </a:bodyPr>
          <a:p>
            <a:r>
              <a:rPr lang="en-US" altLang="zh-CN" sz="1600">
                <a:solidFill>
                  <a:schemeClr val="accent5">
                    <a:lumMod val="50000"/>
                  </a:schemeClr>
                </a:solidFill>
                <a:latin typeface="+mj-lt"/>
              </a:rPr>
              <a:t>9-11</a:t>
            </a:r>
            <a:endParaRPr lang="en-US" altLang="zh-CN" sz="1600">
              <a:solidFill>
                <a:schemeClr val="accent5">
                  <a:lumMod val="50000"/>
                </a:schemeClr>
              </a:solidFill>
              <a:latin typeface="+mj-lt"/>
            </a:endParaRPr>
          </a:p>
        </p:txBody>
      </p:sp>
      <p:sp>
        <p:nvSpPr>
          <p:cNvPr id="29" name="Freeform 871"/>
          <p:cNvSpPr>
            <a:spLocks noEditPoints="1"/>
          </p:cNvSpPr>
          <p:nvPr/>
        </p:nvSpPr>
        <p:spPr bwMode="auto">
          <a:xfrm>
            <a:off x="644653" y="1451286"/>
            <a:ext cx="284003" cy="372836"/>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chemeClr val="bg1"/>
          </a:solidFill>
          <a:ln>
            <a:noFill/>
          </a:ln>
        </p:spPr>
        <p:txBody>
          <a:bodyPr vert="horz" wrap="square" lIns="121920" tIns="60960" rIns="121920" bIns="60960" numCol="1" anchor="t" anchorCtr="0" compatLnSpc="1"/>
          <a:p>
            <a:endParaRPr lang="zh-CN" altLang="en-US" sz="2400">
              <a:solidFill>
                <a:schemeClr val="accent5">
                  <a:lumMod val="50000"/>
                </a:schemeClr>
              </a:solidFill>
            </a:endParaRPr>
          </a:p>
        </p:txBody>
      </p:sp>
      <p:pic>
        <p:nvPicPr>
          <p:cNvPr id="2" name="图片 1"/>
          <p:cNvPicPr>
            <a:picLocks noChangeAspect="1"/>
          </p:cNvPicPr>
          <p:nvPr/>
        </p:nvPicPr>
        <p:blipFill>
          <a:blip r:embed="rId4"/>
          <a:stretch>
            <a:fillRect/>
          </a:stretch>
        </p:blipFill>
        <p:spPr>
          <a:xfrm>
            <a:off x="365125" y="2201545"/>
            <a:ext cx="6868160" cy="1945640"/>
          </a:xfrm>
          <a:prstGeom prst="rect">
            <a:avLst/>
          </a:prstGeom>
        </p:spPr>
      </p:pic>
      <p:pic>
        <p:nvPicPr>
          <p:cNvPr id="5" name="图片 4"/>
          <p:cNvPicPr>
            <a:picLocks noChangeAspect="1"/>
          </p:cNvPicPr>
          <p:nvPr/>
        </p:nvPicPr>
        <p:blipFill>
          <a:blip r:embed="rId5"/>
          <a:stretch>
            <a:fillRect/>
          </a:stretch>
        </p:blipFill>
        <p:spPr>
          <a:xfrm>
            <a:off x="7319010" y="1173480"/>
            <a:ext cx="4706620" cy="5416550"/>
          </a:xfrm>
          <a:prstGeom prst="rect">
            <a:avLst/>
          </a:prstGeom>
        </p:spPr>
      </p:pic>
      <p:sp>
        <p:nvSpPr>
          <p:cNvPr id="6" name="文本框 5"/>
          <p:cNvSpPr txBox="1"/>
          <p:nvPr/>
        </p:nvSpPr>
        <p:spPr>
          <a:xfrm>
            <a:off x="644525" y="4258945"/>
            <a:ext cx="6297930" cy="1753235"/>
          </a:xfrm>
          <a:prstGeom prst="rect">
            <a:avLst/>
          </a:prstGeom>
          <a:noFill/>
        </p:spPr>
        <p:txBody>
          <a:bodyPr wrap="square" rtlCol="0">
            <a:spAutoFit/>
          </a:bodyPr>
          <a:p>
            <a:pPr marL="285750" indent="-285750">
              <a:buFont typeface="Arial" panose="020B0604020202020204" pitchFamily="34" charset="0"/>
              <a:buChar char="•"/>
            </a:pPr>
            <a:r>
              <a:rPr lang="zh-CN" altLang="en-US"/>
              <a:t>放回填充：</a:t>
            </a:r>
            <a:endParaRPr lang="zh-CN" altLang="en-US"/>
          </a:p>
          <a:p>
            <a:pPr marL="742950" lvl="1" indent="-285750">
              <a:buFont typeface="Arial" panose="020B0604020202020204" pitchFamily="34" charset="0"/>
              <a:buChar char="•"/>
            </a:pPr>
            <a:r>
              <a:rPr lang="zh-CN" altLang="en-US"/>
              <a:t>将解聚成多类；</a:t>
            </a:r>
            <a:endParaRPr lang="zh-CN" altLang="en-US"/>
          </a:p>
          <a:p>
            <a:pPr marL="742950" lvl="1" indent="-285750">
              <a:buFont typeface="Arial" panose="020B0604020202020204" pitchFamily="34" charset="0"/>
              <a:buChar char="•"/>
            </a:pPr>
            <a:r>
              <a:rPr lang="zh-CN" altLang="en-US"/>
              <a:t>将新解分配到每个聚类；</a:t>
            </a:r>
            <a:endParaRPr lang="zh-CN" altLang="en-US"/>
          </a:p>
          <a:p>
            <a:pPr marL="742950" lvl="1" indent="-285750">
              <a:buFont typeface="Arial" panose="020B0604020202020204" pitchFamily="34" charset="0"/>
              <a:buChar char="•"/>
            </a:pPr>
            <a:r>
              <a:rPr lang="zh-CN" altLang="en-US"/>
              <a:t>每个聚类中只选GR值最小的，如果没有新解，则从相邻聚类中选择最近的。</a:t>
            </a:r>
            <a:endParaRPr lang="zh-CN" altLang="en-US"/>
          </a:p>
          <a:p>
            <a:pPr marL="285750" indent="-285750">
              <a:buFont typeface="Arial" panose="020B0604020202020204" pitchFamily="34" charset="0"/>
              <a:buChar char="•"/>
            </a:pPr>
            <a:r>
              <a:rPr lang="zh-CN" altLang="en-US"/>
              <a:t>更新适应值。</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5" grpId="0"/>
      <p:bldP spid="15" grpId="1"/>
      <p:bldP spid="6" grpId="0"/>
      <p:bldP spid="6"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3000"/>
          </a:blip>
          <a:stretch>
            <a:fillRect b="-17000"/>
          </a:stretch>
        </a:blipFill>
        <a:effectLst/>
      </p:bgPr>
    </p:bg>
    <p:spTree>
      <p:nvGrpSpPr>
        <p:cNvPr id="1" name=""/>
        <p:cNvGrpSpPr/>
        <p:nvPr/>
      </p:nvGrpSpPr>
      <p:grpSpPr>
        <a:xfrm>
          <a:off x="0" y="0"/>
          <a:ext cx="0" cy="0"/>
          <a:chOff x="0" y="0"/>
          <a:chExt cx="0" cy="0"/>
        </a:xfrm>
      </p:grpSpPr>
      <p:pic>
        <p:nvPicPr>
          <p:cNvPr id="2" name="图片 1" descr="IMG_2202"/>
          <p:cNvPicPr>
            <a:picLocks noChangeAspect="1"/>
          </p:cNvPicPr>
          <p:nvPr/>
        </p:nvPicPr>
        <p:blipFill>
          <a:blip r:embed="rId2"/>
          <a:srcRect t="36698" r="6915" b="30101"/>
          <a:stretch>
            <a:fillRect/>
          </a:stretch>
        </p:blipFill>
        <p:spPr>
          <a:xfrm>
            <a:off x="6906260" y="2219960"/>
            <a:ext cx="4111625" cy="2623185"/>
          </a:xfrm>
          <a:prstGeom prst="rect">
            <a:avLst/>
          </a:prstGeom>
        </p:spPr>
      </p:pic>
      <p:pic>
        <p:nvPicPr>
          <p:cNvPr id="59" name="图片 58" descr="e7d195523061f1c09e9d68d7cf438b91ef959ecb14fc25d26BBA7F7DBC18E55DFF4014AF651F0BF2569D4B6C1DA7F1A4683A481403BD872FC687266AD13265C1DE7C373772FD8728ABDD69ADD03BFF5BE2862BC891DBB79E7DCD9EFF59AE496DD003B49315FCD9B70BE656E5DC929197F2244F226982634D013B30C379FF1CB3051382BDB7B07F63F17919F52FA297CF7A2CECE00B5EA4E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5254" y="2048665"/>
            <a:ext cx="5473839" cy="3233884"/>
          </a:xfrm>
          <a:prstGeom prst="rect">
            <a:avLst/>
          </a:prstGeom>
        </p:spPr>
      </p:pic>
      <p:pic>
        <p:nvPicPr>
          <p:cNvPr id="14" name="图片 13"/>
          <p:cNvPicPr>
            <a:picLocks noChangeAspect="1"/>
          </p:cNvPicPr>
          <p:nvPr/>
        </p:nvPicPr>
        <p:blipFill rotWithShape="1">
          <a:blip r:embed="rId4"/>
          <a:srcRect l="495" t="4243" r="623" b="6920"/>
          <a:stretch>
            <a:fillRect/>
          </a:stretch>
        </p:blipFill>
        <p:spPr>
          <a:xfrm>
            <a:off x="-69" y="216"/>
            <a:ext cx="12116629" cy="6815604"/>
          </a:xfrm>
          <a:prstGeom prst="rect">
            <a:avLst/>
          </a:prstGeom>
        </p:spPr>
      </p:pic>
      <p:sp>
        <p:nvSpPr>
          <p:cNvPr id="52" name="椭圆 51" descr="e7d195523061f1c09e9d68d7cf438b91ef959ecb14fc25d26BBA7F7DBC18E55DFF4014AF651F0BF2569D4B6C1DA7F1A4683A481403BD872FC687266AD13265C1DE7C373772FD8728ABDD69ADD03BFF5BE2862BC891DBB79E7DCD9EFF59AE496DD003B49315FCD9B70BE656E5DC929197F2244F226982634D013B30C379FF1CB3051382BDB7B07F63F17919F52FA297CF7A2CECE00B5EA4E0"/>
          <p:cNvSpPr/>
          <p:nvPr/>
        </p:nvSpPr>
        <p:spPr>
          <a:xfrm>
            <a:off x="6906228" y="1489568"/>
            <a:ext cx="4352081" cy="4352081"/>
          </a:xfrm>
          <a:prstGeom prst="ellipse">
            <a:avLst/>
          </a:prstGeom>
          <a:noFill/>
          <a:ln w="19050">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矩形 42" descr="e7d195523061f1c09e9d68d7cf438b91ef959ecb14fc25d26BBA7F7DBC18E55DFF4014AF651F0BF2569D4B6C1DA7F1A4683A481403BD872FC687266AD13265C1DE7C373772FD8728ABDD69ADD03BFF5BE2862BC891DBB79E7DCD9EFF59AE496DD003B49315FCD9B70BE656E5DC929197F2244F226982634D013B30C379FF1CB3051382BDB7B07F63F17919F52FA297CF7A2CECE00B5EA4E0"/>
          <p:cNvSpPr/>
          <p:nvPr/>
        </p:nvSpPr>
        <p:spPr>
          <a:xfrm>
            <a:off x="271902" y="741470"/>
            <a:ext cx="6281420" cy="748030"/>
          </a:xfrm>
          <a:prstGeom prst="rect">
            <a:avLst/>
          </a:prstGeom>
        </p:spPr>
        <p:txBody>
          <a:bodyPr wrap="none">
            <a:spAutoFit/>
          </a:bodyPr>
          <a:lstStyle/>
          <a:p>
            <a:pPr lvl="0" algn="l" fontAlgn="base">
              <a:spcBef>
                <a:spcPct val="0"/>
              </a:spcBef>
              <a:spcAft>
                <a:spcPct val="0"/>
              </a:spcAft>
            </a:pPr>
            <a:r>
              <a:rPr lang="zh-CN" altLang="en-US" sz="4265" b="1">
                <a:solidFill>
                  <a:schemeClr val="bg1"/>
                </a:solidFill>
                <a:latin typeface="+mj-lt"/>
                <a:sym typeface="Calibri" panose="020F0502020204030204" charset="0"/>
              </a:rPr>
              <a:t>GCS辅助粒子群优化算法</a:t>
            </a:r>
            <a:endParaRPr lang="zh-CN" altLang="en-US" sz="4265" b="1">
              <a:solidFill>
                <a:schemeClr val="bg1"/>
              </a:solidFill>
              <a:latin typeface="+mj-lt"/>
              <a:sym typeface="Calibri" panose="020F0502020204030204" charset="0"/>
            </a:endParaRPr>
          </a:p>
        </p:txBody>
      </p:sp>
      <p:sp>
        <p:nvSpPr>
          <p:cNvPr id="44" name="矩形 43" descr="e7d195523061f1c09e9d68d7cf438b91ef959ecb14fc25d26BBA7F7DBC18E55DFF4014AF651F0BF2569D4B6C1DA7F1A4683A481403BD872FC687266AD13265C1DE7C373772FD8728ABDD69ADD03BFF5BE2862BC891DBB79E7DCD9EFF59AE496DD003B49315FCD9B70BE656E5DC929197F2244F226982634D013B30C379FF1CB3051382BDB7B07F63F17919F52FA297CF7A2CECE00B5EA4E0"/>
          <p:cNvSpPr/>
          <p:nvPr/>
        </p:nvSpPr>
        <p:spPr>
          <a:xfrm>
            <a:off x="422275" y="1832610"/>
            <a:ext cx="4394835" cy="4154170"/>
          </a:xfrm>
          <a:prstGeom prst="rect">
            <a:avLst/>
          </a:prstGeom>
        </p:spPr>
        <p:txBody>
          <a:bodyPr wrap="square">
            <a:spAutoFit/>
          </a:bodyPr>
          <a:lstStyle/>
          <a:p>
            <a:pPr algn="l" defTabSz="912495">
              <a:defRPr/>
            </a:pPr>
            <a:r>
              <a:rPr lang="en-US" altLang="zh-CN">
                <a:solidFill>
                  <a:schemeClr val="bg1"/>
                </a:solidFill>
                <a:latin typeface="微软雅黑" panose="020B0503020204020204" charset="-122"/>
                <a:ea typeface="微软雅黑" panose="020B0503020204020204" charset="-122"/>
                <a:sym typeface="+mn-lt"/>
              </a:rPr>
              <a:t>         </a:t>
            </a:r>
            <a:r>
              <a:rPr lang="zh-CN" altLang="en-US" sz="2400">
                <a:solidFill>
                  <a:schemeClr val="bg1"/>
                </a:solidFill>
                <a:latin typeface="微软雅黑" panose="020B0503020204020204" charset="-122"/>
                <a:ea typeface="微软雅黑" panose="020B0503020204020204" charset="-122"/>
                <a:sym typeface="+mn-lt"/>
              </a:rPr>
              <a:t>之后文章比较了本算法和其他已有算法的性能，这里对具体比较过程不做赘述，只给出结果：</a:t>
            </a:r>
            <a:endParaRPr lang="zh-CN" altLang="en-US" sz="2400">
              <a:solidFill>
                <a:schemeClr val="bg1"/>
              </a:solidFill>
              <a:latin typeface="微软雅黑" panose="020B0503020204020204" charset="-122"/>
              <a:ea typeface="微软雅黑" panose="020B0503020204020204" charset="-122"/>
              <a:sym typeface="+mn-lt"/>
            </a:endParaRPr>
          </a:p>
          <a:p>
            <a:pPr marL="285750" indent="-285750" algn="l" defTabSz="912495">
              <a:buFont typeface="Arial" panose="020B0604020202020204" pitchFamily="34" charset="0"/>
              <a:buChar char="•"/>
              <a:defRPr/>
            </a:pPr>
            <a:r>
              <a:rPr lang="zh-CN" altLang="en-US" sz="2400">
                <a:solidFill>
                  <a:schemeClr val="bg1"/>
                </a:solidFill>
                <a:latin typeface="微软雅黑" panose="020B0503020204020204" charset="-122"/>
                <a:ea typeface="微软雅黑" panose="020B0503020204020204" charset="-122"/>
                <a:cs typeface="Arial" panose="020B0604020202020204" pitchFamily="34" charset="0"/>
                <a:sym typeface="+mn-ea"/>
              </a:rPr>
              <a:t>是良好的代理模型优化算法；</a:t>
            </a:r>
            <a:endParaRPr lang="zh-CN" altLang="en-US" sz="2400">
              <a:solidFill>
                <a:schemeClr val="bg1"/>
              </a:solidFill>
              <a:latin typeface="微软雅黑" panose="020B0503020204020204" charset="-122"/>
              <a:ea typeface="微软雅黑" panose="020B0503020204020204" charset="-122"/>
              <a:cs typeface="Arial" panose="020B0604020202020204" pitchFamily="34" charset="0"/>
              <a:sym typeface="+mn-ea"/>
            </a:endParaRPr>
          </a:p>
          <a:p>
            <a:pPr marL="285750" indent="-285750" algn="l" defTabSz="912495">
              <a:buFont typeface="Arial" panose="020B0604020202020204" pitchFamily="34" charset="0"/>
              <a:buChar char="•"/>
              <a:defRPr/>
            </a:pPr>
            <a:r>
              <a:rPr lang="zh-CN" altLang="en-US" sz="2400">
                <a:solidFill>
                  <a:schemeClr val="bg1"/>
                </a:solidFill>
                <a:latin typeface="微软雅黑" panose="020B0503020204020204" charset="-122"/>
                <a:ea typeface="微软雅黑" panose="020B0503020204020204" charset="-122"/>
                <a:cs typeface="Arial" panose="020B0604020202020204" pitchFamily="34" charset="0"/>
                <a:sym typeface="+mn-ea"/>
              </a:rPr>
              <a:t>在高维问题上具有良好效率；</a:t>
            </a:r>
            <a:endParaRPr lang="zh-CN" altLang="en-US" sz="2400">
              <a:solidFill>
                <a:schemeClr val="bg1"/>
              </a:solidFill>
              <a:latin typeface="微软雅黑" panose="020B0503020204020204" charset="-122"/>
              <a:ea typeface="微软雅黑" panose="020B0503020204020204" charset="-122"/>
              <a:cs typeface="Arial" panose="020B0604020202020204" pitchFamily="34" charset="0"/>
              <a:sym typeface="+mn-ea"/>
            </a:endParaRPr>
          </a:p>
          <a:p>
            <a:pPr marL="285750" indent="-285750" algn="l" defTabSz="912495">
              <a:buFont typeface="Arial" panose="020B0604020202020204" pitchFamily="34" charset="0"/>
              <a:buChar char="•"/>
              <a:defRPr/>
            </a:pPr>
            <a:r>
              <a:rPr lang="zh-CN" altLang="en-US" sz="2400">
                <a:solidFill>
                  <a:schemeClr val="bg1"/>
                </a:solidFill>
                <a:latin typeface="微软雅黑" panose="020B0503020204020204" charset="-122"/>
                <a:ea typeface="微软雅黑" panose="020B0503020204020204" charset="-122"/>
                <a:cs typeface="Arial" panose="020B0604020202020204" pitchFamily="34" charset="0"/>
                <a:sym typeface="+mn-ea"/>
              </a:rPr>
              <a:t>适用于超多目标问题；</a:t>
            </a:r>
            <a:endParaRPr lang="zh-CN" altLang="en-US" sz="2400">
              <a:solidFill>
                <a:schemeClr val="bg1"/>
              </a:solidFill>
              <a:latin typeface="微软雅黑" panose="020B0503020204020204" charset="-122"/>
              <a:ea typeface="微软雅黑" panose="020B0503020204020204" charset="-122"/>
              <a:cs typeface="Arial" panose="020B0604020202020204" pitchFamily="34" charset="0"/>
              <a:sym typeface="+mn-ea"/>
            </a:endParaRPr>
          </a:p>
          <a:p>
            <a:pPr marL="285750" indent="-285750" algn="l" defTabSz="912495">
              <a:buFont typeface="Arial" panose="020B0604020202020204" pitchFamily="34" charset="0"/>
              <a:buChar char="•"/>
              <a:defRPr/>
            </a:pPr>
            <a:r>
              <a:rPr lang="zh-CN" altLang="en-US" sz="2400">
                <a:solidFill>
                  <a:schemeClr val="bg1"/>
                </a:solidFill>
                <a:latin typeface="微软雅黑" panose="020B0503020204020204" charset="-122"/>
                <a:ea typeface="微软雅黑" panose="020B0503020204020204" charset="-122"/>
                <a:cs typeface="Arial" panose="020B0604020202020204" pitchFamily="34" charset="0"/>
                <a:sym typeface="+mn-ea"/>
              </a:rPr>
              <a:t>在真实问题上表现良好。</a:t>
            </a:r>
            <a:r>
              <a:rPr lang="en-US" altLang="zh-CN" sz="2400">
                <a:solidFill>
                  <a:schemeClr val="bg1"/>
                </a:solidFill>
                <a:latin typeface="微软雅黑" panose="020B0503020204020204" charset="-122"/>
                <a:ea typeface="微软雅黑" panose="020B0503020204020204" charset="-122"/>
                <a:cs typeface="Arial" panose="020B0604020202020204" pitchFamily="34" charset="0"/>
                <a:sym typeface="+mn-ea"/>
              </a:rPr>
              <a:t>	</a:t>
            </a:r>
            <a:endParaRPr lang="en-US" altLang="zh-CN" sz="2400">
              <a:solidFill>
                <a:schemeClr val="bg1"/>
              </a:solidFill>
              <a:latin typeface="微软雅黑" panose="020B0503020204020204" charset="-122"/>
              <a:ea typeface="微软雅黑" panose="020B0503020204020204" charset="-122"/>
              <a:cs typeface="Arial" panose="020B0604020202020204" pitchFamily="34" charset="0"/>
              <a:sym typeface="+mn-ea"/>
            </a:endParaRPr>
          </a:p>
          <a:p>
            <a:pPr indent="457200" algn="l" defTabSz="912495">
              <a:buFont typeface="Arial" panose="020B0604020202020204" pitchFamily="34" charset="0"/>
              <a:buNone/>
              <a:defRPr/>
            </a:pPr>
            <a:r>
              <a:rPr lang="en-US" altLang="zh-CN" sz="2400">
                <a:solidFill>
                  <a:schemeClr val="bg1"/>
                </a:solidFill>
                <a:latin typeface="微软雅黑" panose="020B0503020204020204" charset="-122"/>
                <a:ea typeface="微软雅黑" panose="020B0503020204020204" charset="-122"/>
                <a:cs typeface="Arial" panose="020B0604020202020204" pitchFamily="34" charset="0"/>
                <a:sym typeface="+mn-ea"/>
              </a:rPr>
              <a:t>  </a:t>
            </a:r>
            <a:r>
              <a:rPr lang="zh-CN" altLang="en-US" sz="2400">
                <a:solidFill>
                  <a:schemeClr val="bg1"/>
                </a:solidFill>
                <a:latin typeface="微软雅黑" panose="020B0503020204020204" charset="-122"/>
                <a:ea typeface="微软雅黑" panose="020B0503020204020204" charset="-122"/>
                <a:cs typeface="Arial" panose="020B0604020202020204" pitchFamily="34" charset="0"/>
                <a:sym typeface="+mn-ea"/>
              </a:rPr>
              <a:t>文章另对算法中的一些方法的选取的原因进行了说明，这里不做赘述。</a:t>
            </a:r>
            <a:endParaRPr lang="zh-CN" altLang="en-US" sz="2400">
              <a:solidFill>
                <a:schemeClr val="bg1"/>
              </a:solidFill>
              <a:latin typeface="微软雅黑" panose="020B0503020204020204" charset="-122"/>
              <a:ea typeface="微软雅黑" panose="020B0503020204020204" charset="-122"/>
              <a:cs typeface="Arial" panose="020B0604020202020204" pitchFamily="34" charset="0"/>
              <a:sym typeface="+mn-ea"/>
            </a:endParaRPr>
          </a:p>
        </p:txBody>
      </p:sp>
      <p:sp>
        <p:nvSpPr>
          <p:cNvPr id="53" name="椭圆 52" descr="e7d195523061f1c09e9d68d7cf438b91ef959ecb14fc25d26BBA7F7DBC18E55DFF4014AF651F0BF2569D4B6C1DA7F1A4683A481403BD872FC687266AD13265C1DE7C373772FD8728ABDD69ADD03BFF5BE2862BC891DBB79E7DCD9EFF59AE496DD003B49315FCD9B70BE656E5DC929197F2244F226982634D013B30C379FF1CB3051382BDB7B07F63F17919F52FA297CF7A2CECE00B5EA4E0"/>
          <p:cNvSpPr/>
          <p:nvPr/>
        </p:nvSpPr>
        <p:spPr>
          <a:xfrm>
            <a:off x="6096000" y="679340"/>
            <a:ext cx="5972537" cy="5972537"/>
          </a:xfrm>
          <a:prstGeom prst="ellipse">
            <a:avLst/>
          </a:prstGeom>
          <a:noFill/>
          <a:ln w="19050">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4" name="椭圆 53" descr="e7d195523061f1c09e9d68d7cf438b91ef959ecb14fc25d26BBA7F7DBC18E55DFF4014AF651F0BF2569D4B6C1DA7F1A4683A481403BD872FC687266AD13265C1DE7C373772FD8728ABDD69ADD03BFF5BE2862BC891DBB79E7DCD9EFF59AE496DD003B49315FCD9B70BE656E5DC929197F2244F226982634D013B30C379FF1CB3051382BDB7B07F63F17919F52FA297CF7A2CECE00B5EA4E0"/>
          <p:cNvSpPr/>
          <p:nvPr/>
        </p:nvSpPr>
        <p:spPr>
          <a:xfrm>
            <a:off x="4985956" y="-430704"/>
            <a:ext cx="8192625" cy="8192625"/>
          </a:xfrm>
          <a:prstGeom prst="ellipse">
            <a:avLst/>
          </a:prstGeom>
          <a:noFill/>
          <a:ln w="19050">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5" name="椭圆 54" descr="e7d195523061f1c09e9d68d7cf438b91ef959ecb14fc25d26BBA7F7DBC18E55DFF4014AF651F0BF2569D4B6C1DA7F1A4683A481403BD872FC687266AD13265C1DE7C373772FD8728ABDD69ADD03BFF5BE2862BC891DBB79E7DCD9EFF59AE496DD003B49315FCD9B70BE656E5DC929197F2244F226982634D013B30C379FF1CB3051382BDB7B07F63F17919F52FA297CF7A2CECE00B5EA4E0"/>
          <p:cNvSpPr/>
          <p:nvPr/>
        </p:nvSpPr>
        <p:spPr>
          <a:xfrm>
            <a:off x="5524840" y="108180"/>
            <a:ext cx="7114857" cy="7114857"/>
          </a:xfrm>
          <a:prstGeom prst="ellipse">
            <a:avLst/>
          </a:prstGeom>
          <a:noFill/>
          <a:ln w="19050">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6" name="椭圆 55" descr="e7d195523061f1c09e9d68d7cf438b91ef959ecb14fc25d26BBA7F7DBC18E55DFF4014AF651F0BF2569D4B6C1DA7F1A4683A481403BD872FC687266AD13265C1DE7C373772FD8728ABDD69ADD03BFF5BE2862BC891DBB79E7DCD9EFF59AE496DD003B49315FCD9B70BE656E5DC929197F2244F226982634D013B30C379FF1CB3051382BDB7B07F63F17919F52FA297CF7A2CECE00B5EA4E0"/>
          <p:cNvSpPr/>
          <p:nvPr/>
        </p:nvSpPr>
        <p:spPr>
          <a:xfrm>
            <a:off x="5580164" y="2460153"/>
            <a:ext cx="221444" cy="221444"/>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 name="椭圆 56" descr="e7d195523061f1c09e9d68d7cf438b91ef959ecb14fc25d26BBA7F7DBC18E55DFF4014AF651F0BF2569D4B6C1DA7F1A4683A481403BD872FC687266AD13265C1DE7C373772FD8728ABDD69ADD03BFF5BE2862BC891DBB79E7DCD9EFF59AE496DD003B49315FCD9B70BE656E5DC929197F2244F226982634D013B30C379FF1CB3051382BDB7B07F63F17919F52FA297CF7A2CECE00B5EA4E0"/>
          <p:cNvSpPr/>
          <p:nvPr/>
        </p:nvSpPr>
        <p:spPr>
          <a:xfrm>
            <a:off x="6095323" y="4284916"/>
            <a:ext cx="221444" cy="221444"/>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8" name="椭圆 57" descr="e7d195523061f1c09e9d68d7cf438b91ef959ecb14fc25d26BBA7F7DBC18E55DFF4014AF651F0BF2569D4B6C1DA7F1A4683A481403BD872FC687266AD13265C1DE7C373772FD8728ABDD69ADD03BFF5BE2862BC891DBB79E7DCD9EFF59AE496DD003B49315FCD9B70BE656E5DC929197F2244F226982634D013B30C379FF1CB3051382BDB7B07F63F17919F52FA297CF7A2CECE00B5EA4E0"/>
          <p:cNvSpPr/>
          <p:nvPr/>
        </p:nvSpPr>
        <p:spPr>
          <a:xfrm>
            <a:off x="10836656" y="4621880"/>
            <a:ext cx="221444" cy="221444"/>
          </a:xfrm>
          <a:prstGeom prst="ellipse">
            <a:avLst/>
          </a:prstGeom>
          <a:solidFill>
            <a:schemeClr val="bg1"/>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0" name="椭圆 59" descr="e7d195523061f1c09e9d68d7cf438b91ef959ecb14fc25d26BBA7F7DBC18E55DFF4014AF651F0BF2569D4B6C1DA7F1A4683A481403BD872FC687266AD13265C1DE7C373772FD8728ABDD69ADD03BFF5BE2862BC891DBB79E7DCD9EFF59AE496DD003B49315FCD9B70BE656E5DC929197F2244F226982634D013B30C379FF1CB3051382BDB7B07F63F17919F52FA297CF7A2CECE00B5EA4E0"/>
          <p:cNvSpPr/>
          <p:nvPr/>
        </p:nvSpPr>
        <p:spPr>
          <a:xfrm>
            <a:off x="11784245" y="2570875"/>
            <a:ext cx="221444" cy="221444"/>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 name="图片 2"/>
          <p:cNvPicPr>
            <a:picLocks noChangeAspect="1"/>
          </p:cNvPicPr>
          <p:nvPr/>
        </p:nvPicPr>
        <p:blipFill>
          <a:blip r:embed="rId5"/>
          <a:stretch>
            <a:fillRect/>
          </a:stretch>
        </p:blipFill>
        <p:spPr>
          <a:xfrm>
            <a:off x="422275" y="1101090"/>
            <a:ext cx="11182350" cy="4181475"/>
          </a:xfrm>
          <a:prstGeom prst="rect">
            <a:avLst/>
          </a:prstGeom>
        </p:spPr>
      </p:pic>
      <p:pic>
        <p:nvPicPr>
          <p:cNvPr id="4" name="图片 3"/>
          <p:cNvPicPr>
            <a:picLocks noChangeAspect="1"/>
          </p:cNvPicPr>
          <p:nvPr/>
        </p:nvPicPr>
        <p:blipFill>
          <a:blip r:embed="rId6"/>
          <a:stretch>
            <a:fillRect/>
          </a:stretch>
        </p:blipFill>
        <p:spPr>
          <a:xfrm>
            <a:off x="3385820" y="1381760"/>
            <a:ext cx="4776470" cy="3620135"/>
          </a:xfrm>
          <a:prstGeom prst="rect">
            <a:avLst/>
          </a:prstGeom>
        </p:spPr>
      </p:pic>
      <p:pic>
        <p:nvPicPr>
          <p:cNvPr id="5" name="图片 4"/>
          <p:cNvPicPr>
            <a:picLocks noChangeAspect="1"/>
          </p:cNvPicPr>
          <p:nvPr/>
        </p:nvPicPr>
        <p:blipFill>
          <a:blip r:embed="rId7"/>
          <a:stretch>
            <a:fillRect/>
          </a:stretch>
        </p:blipFill>
        <p:spPr>
          <a:xfrm>
            <a:off x="1580515" y="2153285"/>
            <a:ext cx="8865235" cy="2353310"/>
          </a:xfrm>
          <a:prstGeom prst="rect">
            <a:avLst/>
          </a:prstGeom>
        </p:spPr>
      </p:pic>
      <p:pic>
        <p:nvPicPr>
          <p:cNvPr id="6" name="图片 5"/>
          <p:cNvPicPr>
            <a:picLocks noChangeAspect="1"/>
          </p:cNvPicPr>
          <p:nvPr/>
        </p:nvPicPr>
        <p:blipFill>
          <a:blip r:embed="rId8"/>
          <a:stretch>
            <a:fillRect/>
          </a:stretch>
        </p:blipFill>
        <p:spPr>
          <a:xfrm>
            <a:off x="1993900" y="296545"/>
            <a:ext cx="8038465" cy="60667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nodeType="clickEffect">
                                  <p:stCondLst>
                                    <p:cond delay="0"/>
                                  </p:stCondLst>
                                  <p:childTnLst>
                                    <p:animEffect transition="out" filter="wipe(down)">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xit" presetSubtype="4" fill="hold" nodeType="clickEffect">
                                  <p:stCondLst>
                                    <p:cond delay="0"/>
                                  </p:stCondLst>
                                  <p:childTnLst>
                                    <p:animEffect transition="out" filter="wipe(down)">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xit" presetSubtype="4" fill="hold" nodeType="clickEffect">
                                  <p:stCondLst>
                                    <p:cond delay="0"/>
                                  </p:stCondLst>
                                  <p:childTnLst>
                                    <p:animEffect transition="out" filter="wipe(down)">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IMG_2191"/>
          <p:cNvPicPr>
            <a:picLocks noChangeAspect="1"/>
          </p:cNvPicPr>
          <p:nvPr/>
        </p:nvPicPr>
        <p:blipFill>
          <a:blip r:embed="rId1"/>
          <a:srcRect l="863" t="2575" b="7288"/>
          <a:stretch>
            <a:fillRect/>
          </a:stretch>
        </p:blipFill>
        <p:spPr>
          <a:xfrm>
            <a:off x="-1693" y="0"/>
            <a:ext cx="12194540" cy="6858000"/>
          </a:xfrm>
          <a:prstGeom prst="rect">
            <a:avLst/>
          </a:prstGeom>
        </p:spPr>
      </p:pic>
      <p:sp>
        <p:nvSpPr>
          <p:cNvPr id="7" name="矩形 6"/>
          <p:cNvSpPr/>
          <p:nvPr/>
        </p:nvSpPr>
        <p:spPr>
          <a:xfrm>
            <a:off x="845185" y="1013460"/>
            <a:ext cx="10501630" cy="4966335"/>
          </a:xfrm>
          <a:prstGeom prst="rect">
            <a:avLst/>
          </a:prstGeom>
          <a:solidFill>
            <a:schemeClr val="accent2">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文本框 22"/>
          <p:cNvSpPr txBox="1"/>
          <p:nvPr/>
        </p:nvSpPr>
        <p:spPr>
          <a:xfrm>
            <a:off x="3509009" y="2243784"/>
            <a:ext cx="4655820" cy="1896745"/>
          </a:xfrm>
          <a:prstGeom prst="rect">
            <a:avLst/>
          </a:prstGeom>
          <a:noFill/>
        </p:spPr>
        <p:txBody>
          <a:bodyPr wrap="none" rtlCol="0">
            <a:spAutoFit/>
          </a:bodyPr>
          <a:lstStyle/>
          <a:p>
            <a:pPr algn="ctr"/>
            <a:r>
              <a:rPr lang="en-US" altLang="zh-CN" sz="5865" b="1">
                <a:solidFill>
                  <a:srgbClr val="3E3321"/>
                </a:solidFill>
                <a:latin typeface="微软雅黑" panose="020B0503020204020204" charset="-122"/>
                <a:ea typeface="微软雅黑" panose="020B0503020204020204" charset="-122"/>
                <a:cs typeface="微软雅黑" panose="020B0503020204020204" charset="-122"/>
              </a:rPr>
              <a:t> </a:t>
            </a:r>
            <a:r>
              <a:rPr lang="zh-CN" altLang="en-US" sz="5865" b="1">
                <a:solidFill>
                  <a:srgbClr val="3E3321"/>
                </a:solidFill>
                <a:latin typeface="微软雅黑" panose="020B0503020204020204" charset="-122"/>
                <a:ea typeface="微软雅黑" panose="020B0503020204020204" charset="-122"/>
                <a:cs typeface="微软雅黑" panose="020B0503020204020204" charset="-122"/>
              </a:rPr>
              <a:t>谢谢观看 </a:t>
            </a:r>
            <a:endParaRPr lang="zh-CN" altLang="en-US" sz="5865" b="1">
              <a:solidFill>
                <a:srgbClr val="3E3321"/>
              </a:solidFill>
              <a:latin typeface="微软雅黑" panose="020B0503020204020204" charset="-122"/>
              <a:ea typeface="微软雅黑" panose="020B0503020204020204" charset="-122"/>
              <a:cs typeface="微软雅黑" panose="020B0503020204020204" charset="-122"/>
            </a:endParaRPr>
          </a:p>
          <a:p>
            <a:pPr algn="ctr"/>
            <a:r>
              <a:rPr lang="zh-CN" altLang="en-US" sz="5865" b="1">
                <a:solidFill>
                  <a:srgbClr val="3E3321"/>
                </a:solidFill>
                <a:latin typeface="微软雅黑" panose="020B0503020204020204" charset="-122"/>
                <a:ea typeface="微软雅黑" panose="020B0503020204020204" charset="-122"/>
                <a:cs typeface="微软雅黑" panose="020B0503020204020204" charset="-122"/>
              </a:rPr>
              <a:t>欢迎批评指正</a:t>
            </a:r>
            <a:endParaRPr lang="zh-CN" altLang="en-US" sz="5865" b="1">
              <a:solidFill>
                <a:srgbClr val="3E3321"/>
              </a:solidFill>
              <a:latin typeface="微软雅黑" panose="020B0503020204020204" charset="-122"/>
              <a:ea typeface="微软雅黑" panose="020B0503020204020204" charset="-122"/>
              <a:cs typeface="微软雅黑" panose="020B0503020204020204" charset="-122"/>
            </a:endParaRPr>
          </a:p>
        </p:txBody>
      </p:sp>
      <p:pic>
        <p:nvPicPr>
          <p:cNvPr id="3" name="图片 2" descr="未标题-2"/>
          <p:cNvPicPr>
            <a:picLocks noChangeAspect="1"/>
          </p:cNvPicPr>
          <p:nvPr/>
        </p:nvPicPr>
        <p:blipFill>
          <a:blip r:embed="rId2"/>
          <a:stretch>
            <a:fillRect/>
          </a:stretch>
        </p:blipFill>
        <p:spPr>
          <a:xfrm>
            <a:off x="4431030" y="1304290"/>
            <a:ext cx="2811145" cy="1000760"/>
          </a:xfrm>
          <a:prstGeom prst="rect">
            <a:avLst/>
          </a:prstGeom>
        </p:spPr>
      </p:pic>
      <p:sp>
        <p:nvSpPr>
          <p:cNvPr id="4" name="日期占位符 3"/>
          <p:cNvSpPr>
            <a:spLocks noGrp="1"/>
          </p:cNvSpPr>
          <p:nvPr>
            <p:ph type="dt" sz="half" idx="10"/>
          </p:nvPr>
        </p:nvSpPr>
        <p:spPr/>
        <p:txBody>
          <a:bodyPr/>
          <a:p>
            <a:fld id="{82F288E0-7875-42C4-84C8-98DBBD3BF4D2}" type="datetime1">
              <a:rPr lang="zh-CN" altLang="en-US" smtClean="0"/>
            </a:fld>
            <a:endParaRPr lang="zh-CN" altLang="en-US"/>
          </a:p>
        </p:txBody>
      </p:sp>
      <p:sp>
        <p:nvSpPr>
          <p:cNvPr id="5" name="文本框 4"/>
          <p:cNvSpPr txBox="1"/>
          <p:nvPr/>
        </p:nvSpPr>
        <p:spPr>
          <a:xfrm>
            <a:off x="4913542" y="4140946"/>
            <a:ext cx="1845310" cy="1240155"/>
          </a:xfrm>
          <a:prstGeom prst="rect">
            <a:avLst/>
          </a:prstGeom>
          <a:noFill/>
        </p:spPr>
        <p:txBody>
          <a:bodyPr wrap="none" rtlCol="0">
            <a:spAutoFit/>
          </a:bodyPr>
          <a:p>
            <a:pPr algn="ctr"/>
            <a:r>
              <a:rPr lang="zh-CN" altLang="en-US" sz="1865">
                <a:solidFill>
                  <a:srgbClr val="3E3321"/>
                </a:solidFill>
                <a:latin typeface="微软雅黑" panose="020B0503020204020204" charset="-122"/>
                <a:ea typeface="微软雅黑" panose="020B0503020204020204" charset="-122"/>
                <a:cs typeface="微软雅黑" panose="020B0503020204020204" charset="-122"/>
              </a:rPr>
              <a:t>人工智能学院 </a:t>
            </a:r>
            <a:endParaRPr lang="zh-CN" altLang="en-US" sz="1865">
              <a:solidFill>
                <a:srgbClr val="3E3321"/>
              </a:solidFill>
              <a:latin typeface="微软雅黑" panose="020B0503020204020204" charset="-122"/>
              <a:ea typeface="微软雅黑" panose="020B0503020204020204" charset="-122"/>
              <a:cs typeface="微软雅黑" panose="020B0503020204020204" charset="-122"/>
            </a:endParaRPr>
          </a:p>
          <a:p>
            <a:pPr algn="ctr"/>
            <a:r>
              <a:rPr lang="zh-CN" altLang="en-US" sz="1865">
                <a:solidFill>
                  <a:srgbClr val="3E3321"/>
                </a:solidFill>
                <a:latin typeface="微软雅黑" panose="020B0503020204020204" charset="-122"/>
                <a:ea typeface="微软雅黑" panose="020B0503020204020204" charset="-122"/>
                <a:cs typeface="微软雅黑" panose="020B0503020204020204" charset="-122"/>
              </a:rPr>
              <a:t>智能科学与技术</a:t>
            </a:r>
            <a:endParaRPr lang="zh-CN" altLang="en-US" sz="1865">
              <a:solidFill>
                <a:srgbClr val="3E3321"/>
              </a:solidFill>
              <a:latin typeface="微软雅黑" panose="020B0503020204020204" charset="-122"/>
              <a:ea typeface="微软雅黑" panose="020B0503020204020204" charset="-122"/>
              <a:cs typeface="微软雅黑" panose="020B0503020204020204" charset="-122"/>
            </a:endParaRPr>
          </a:p>
          <a:p>
            <a:pPr algn="ctr"/>
            <a:r>
              <a:rPr lang="zh-CN" altLang="en-US" sz="1865">
                <a:solidFill>
                  <a:srgbClr val="3E3321"/>
                </a:solidFill>
                <a:latin typeface="微软雅黑" panose="020B0503020204020204" charset="-122"/>
                <a:ea typeface="微软雅黑" panose="020B0503020204020204" charset="-122"/>
                <a:cs typeface="微软雅黑" panose="020B0503020204020204" charset="-122"/>
              </a:rPr>
              <a:t>张恒硕</a:t>
            </a:r>
            <a:endParaRPr lang="zh-CN" altLang="en-US" sz="1865">
              <a:solidFill>
                <a:srgbClr val="3E3321"/>
              </a:solidFill>
              <a:latin typeface="微软雅黑" panose="020B0503020204020204" charset="-122"/>
              <a:ea typeface="微软雅黑" panose="020B0503020204020204" charset="-122"/>
              <a:cs typeface="微软雅黑" panose="020B0503020204020204" charset="-122"/>
            </a:endParaRPr>
          </a:p>
          <a:p>
            <a:pPr algn="ctr"/>
            <a:r>
              <a:rPr lang="en-US" altLang="zh-CN" sz="1865">
                <a:solidFill>
                  <a:srgbClr val="3E3321"/>
                </a:solidFill>
                <a:latin typeface="微软雅黑" panose="020B0503020204020204" charset="-122"/>
                <a:ea typeface="微软雅黑" panose="020B0503020204020204" charset="-122"/>
                <a:cs typeface="微软雅黑" panose="020B0503020204020204" charset="-122"/>
              </a:rPr>
              <a:t>2212266</a:t>
            </a:r>
            <a:endParaRPr lang="en-US" altLang="zh-CN" sz="1865">
              <a:solidFill>
                <a:srgbClr val="3E332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4665980" y="792480"/>
            <a:ext cx="6750685" cy="5453380"/>
          </a:xfrm>
          <a:prstGeom prst="rect">
            <a:avLst/>
          </a:prstGeom>
          <a:solidFill>
            <a:schemeClr val="bg2">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a:spLocks noChangeArrowheads="1"/>
          </p:cNvSpPr>
          <p:nvPr/>
        </p:nvSpPr>
        <p:spPr bwMode="auto">
          <a:xfrm>
            <a:off x="1398636" y="877204"/>
            <a:ext cx="16592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l" defTabSz="912495">
              <a:defRPr/>
            </a:pPr>
            <a:r>
              <a:rPr lang="en-US" altLang="zh-CN" sz="1600">
                <a:solidFill>
                  <a:schemeClr val="accent2">
                    <a:lumMod val="50000"/>
                  </a:schemeClr>
                </a:solidFill>
                <a:latin typeface="微软雅黑" panose="020B0503020204020204" charset="-122"/>
                <a:ea typeface="微软雅黑" panose="020B0503020204020204" charset="-122"/>
              </a:rPr>
              <a:t>Paper selection</a:t>
            </a:r>
            <a:endParaRPr lang="en-US" altLang="zh-CN" sz="1600">
              <a:solidFill>
                <a:schemeClr val="accent2">
                  <a:lumMod val="50000"/>
                </a:schemeClr>
              </a:solidFill>
              <a:latin typeface="微软雅黑" panose="020B0503020204020204" charset="-122"/>
              <a:ea typeface="微软雅黑" panose="020B0503020204020204" charset="-122"/>
            </a:endParaRPr>
          </a:p>
        </p:txBody>
      </p:sp>
      <p:sp>
        <p:nvSpPr>
          <p:cNvPr id="15" name="文本框 14"/>
          <p:cNvSpPr txBox="1">
            <a:spLocks noChangeArrowheads="1"/>
          </p:cNvSpPr>
          <p:nvPr/>
        </p:nvSpPr>
        <p:spPr bwMode="auto">
          <a:xfrm>
            <a:off x="1398636" y="445636"/>
            <a:ext cx="153924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defTabSz="912495">
              <a:defRPr/>
            </a:pPr>
            <a:r>
              <a:rPr lang="zh-CN" altLang="en-US" sz="2665">
                <a:solidFill>
                  <a:schemeClr val="accent2">
                    <a:lumMod val="50000"/>
                  </a:schemeClr>
                </a:solidFill>
                <a:latin typeface="微软雅黑" panose="020B0503020204020204" charset="-122"/>
                <a:ea typeface="微软雅黑" panose="020B0503020204020204" charset="-122"/>
              </a:rPr>
              <a:t>论文选取</a:t>
            </a:r>
            <a:endParaRPr lang="zh-CN" altLang="en-US" sz="2665">
              <a:solidFill>
                <a:schemeClr val="accent2">
                  <a:lumMod val="50000"/>
                </a:schemeClr>
              </a:solidFill>
              <a:latin typeface="微软雅黑" panose="020B0503020204020204" charset="-122"/>
              <a:ea typeface="微软雅黑" panose="020B0503020204020204" charset="-122"/>
            </a:endParaRPr>
          </a:p>
        </p:txBody>
      </p:sp>
      <p:grpSp>
        <p:nvGrpSpPr>
          <p:cNvPr id="16" name="组合 15"/>
          <p:cNvGrpSpPr/>
          <p:nvPr/>
        </p:nvGrpSpPr>
        <p:grpSpPr>
          <a:xfrm>
            <a:off x="394424" y="352795"/>
            <a:ext cx="893300" cy="893300"/>
            <a:chOff x="379003" y="176331"/>
            <a:chExt cx="826851" cy="826851"/>
          </a:xfrm>
        </p:grpSpPr>
        <p:sp>
          <p:nvSpPr>
            <p:cNvPr id="17" name="椭圆 16"/>
            <p:cNvSpPr/>
            <p:nvPr/>
          </p:nvSpPr>
          <p:spPr>
            <a:xfrm>
              <a:off x="379003" y="176331"/>
              <a:ext cx="826851" cy="826851"/>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Freeform 5"/>
            <p:cNvSpPr>
              <a:spLocks noEditPoints="1"/>
            </p:cNvSpPr>
            <p:nvPr/>
          </p:nvSpPr>
          <p:spPr bwMode="auto">
            <a:xfrm>
              <a:off x="520172" y="333595"/>
              <a:ext cx="544513" cy="601663"/>
            </a:xfrm>
            <a:custGeom>
              <a:avLst/>
              <a:gdLst>
                <a:gd name="T0" fmla="*/ 638 w 638"/>
                <a:gd name="T1" fmla="*/ 669 h 704"/>
                <a:gd name="T2" fmla="*/ 636 w 638"/>
                <a:gd name="T3" fmla="*/ 661 h 704"/>
                <a:gd name="T4" fmla="*/ 445 w 638"/>
                <a:gd name="T5" fmla="*/ 409 h 704"/>
                <a:gd name="T6" fmla="*/ 543 w 638"/>
                <a:gd name="T7" fmla="*/ 224 h 704"/>
                <a:gd name="T8" fmla="*/ 319 w 638"/>
                <a:gd name="T9" fmla="*/ 0 h 704"/>
                <a:gd name="T10" fmla="*/ 95 w 638"/>
                <a:gd name="T11" fmla="*/ 224 h 704"/>
                <a:gd name="T12" fmla="*/ 193 w 638"/>
                <a:gd name="T13" fmla="*/ 409 h 704"/>
                <a:gd name="T14" fmla="*/ 3 w 638"/>
                <a:gd name="T15" fmla="*/ 656 h 704"/>
                <a:gd name="T16" fmla="*/ 0 w 638"/>
                <a:gd name="T17" fmla="*/ 669 h 704"/>
                <a:gd name="T18" fmla="*/ 0 w 638"/>
                <a:gd name="T19" fmla="*/ 672 h 704"/>
                <a:gd name="T20" fmla="*/ 32 w 638"/>
                <a:gd name="T21" fmla="*/ 704 h 704"/>
                <a:gd name="T22" fmla="*/ 64 w 638"/>
                <a:gd name="T23" fmla="*/ 672 h 704"/>
                <a:gd name="T24" fmla="*/ 64 w 638"/>
                <a:gd name="T25" fmla="*/ 672 h 704"/>
                <a:gd name="T26" fmla="*/ 65 w 638"/>
                <a:gd name="T27" fmla="*/ 672 h 704"/>
                <a:gd name="T28" fmla="*/ 311 w 638"/>
                <a:gd name="T29" fmla="*/ 448 h 704"/>
                <a:gd name="T30" fmla="*/ 319 w 638"/>
                <a:gd name="T31" fmla="*/ 448 h 704"/>
                <a:gd name="T32" fmla="*/ 327 w 638"/>
                <a:gd name="T33" fmla="*/ 448 h 704"/>
                <a:gd name="T34" fmla="*/ 573 w 638"/>
                <a:gd name="T35" fmla="*/ 672 h 704"/>
                <a:gd name="T36" fmla="*/ 574 w 638"/>
                <a:gd name="T37" fmla="*/ 672 h 704"/>
                <a:gd name="T38" fmla="*/ 574 w 638"/>
                <a:gd name="T39" fmla="*/ 672 h 704"/>
                <a:gd name="T40" fmla="*/ 606 w 638"/>
                <a:gd name="T41" fmla="*/ 704 h 704"/>
                <a:gd name="T42" fmla="*/ 638 w 638"/>
                <a:gd name="T43" fmla="*/ 672 h 704"/>
                <a:gd name="T44" fmla="*/ 638 w 638"/>
                <a:gd name="T45" fmla="*/ 669 h 704"/>
                <a:gd name="T46" fmla="*/ 319 w 638"/>
                <a:gd name="T47" fmla="*/ 384 h 704"/>
                <a:gd name="T48" fmla="*/ 159 w 638"/>
                <a:gd name="T49" fmla="*/ 224 h 704"/>
                <a:gd name="T50" fmla="*/ 319 w 638"/>
                <a:gd name="T51" fmla="*/ 64 h 704"/>
                <a:gd name="T52" fmla="*/ 479 w 638"/>
                <a:gd name="T53" fmla="*/ 224 h 704"/>
                <a:gd name="T54" fmla="*/ 319 w 638"/>
                <a:gd name="T55" fmla="*/ 384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8" h="704">
                  <a:moveTo>
                    <a:pt x="638" y="669"/>
                  </a:moveTo>
                  <a:cubicBezTo>
                    <a:pt x="638" y="667"/>
                    <a:pt x="637" y="664"/>
                    <a:pt x="636" y="661"/>
                  </a:cubicBezTo>
                  <a:cubicBezTo>
                    <a:pt x="621" y="548"/>
                    <a:pt x="547" y="453"/>
                    <a:pt x="445" y="409"/>
                  </a:cubicBezTo>
                  <a:cubicBezTo>
                    <a:pt x="505" y="369"/>
                    <a:pt x="543" y="301"/>
                    <a:pt x="543" y="224"/>
                  </a:cubicBezTo>
                  <a:cubicBezTo>
                    <a:pt x="543" y="100"/>
                    <a:pt x="443" y="0"/>
                    <a:pt x="319" y="0"/>
                  </a:cubicBezTo>
                  <a:cubicBezTo>
                    <a:pt x="195" y="0"/>
                    <a:pt x="95" y="100"/>
                    <a:pt x="95" y="224"/>
                  </a:cubicBezTo>
                  <a:cubicBezTo>
                    <a:pt x="95" y="301"/>
                    <a:pt x="134" y="369"/>
                    <a:pt x="193" y="409"/>
                  </a:cubicBezTo>
                  <a:cubicBezTo>
                    <a:pt x="93" y="452"/>
                    <a:pt x="20" y="545"/>
                    <a:pt x="3" y="656"/>
                  </a:cubicBezTo>
                  <a:cubicBezTo>
                    <a:pt x="1" y="660"/>
                    <a:pt x="0" y="665"/>
                    <a:pt x="0" y="669"/>
                  </a:cubicBezTo>
                  <a:cubicBezTo>
                    <a:pt x="0" y="672"/>
                    <a:pt x="0" y="672"/>
                    <a:pt x="0" y="672"/>
                  </a:cubicBezTo>
                  <a:cubicBezTo>
                    <a:pt x="0" y="690"/>
                    <a:pt x="15" y="704"/>
                    <a:pt x="32" y="704"/>
                  </a:cubicBezTo>
                  <a:cubicBezTo>
                    <a:pt x="50" y="704"/>
                    <a:pt x="64" y="690"/>
                    <a:pt x="64" y="672"/>
                  </a:cubicBezTo>
                  <a:cubicBezTo>
                    <a:pt x="64" y="672"/>
                    <a:pt x="64" y="672"/>
                    <a:pt x="64" y="672"/>
                  </a:cubicBezTo>
                  <a:cubicBezTo>
                    <a:pt x="65" y="672"/>
                    <a:pt x="65" y="672"/>
                    <a:pt x="65" y="672"/>
                  </a:cubicBezTo>
                  <a:cubicBezTo>
                    <a:pt x="80" y="548"/>
                    <a:pt x="184" y="452"/>
                    <a:pt x="311" y="448"/>
                  </a:cubicBezTo>
                  <a:cubicBezTo>
                    <a:pt x="314" y="448"/>
                    <a:pt x="316" y="448"/>
                    <a:pt x="319" y="448"/>
                  </a:cubicBezTo>
                  <a:cubicBezTo>
                    <a:pt x="322" y="448"/>
                    <a:pt x="324" y="448"/>
                    <a:pt x="327" y="448"/>
                  </a:cubicBezTo>
                  <a:cubicBezTo>
                    <a:pt x="454" y="452"/>
                    <a:pt x="558" y="548"/>
                    <a:pt x="573" y="672"/>
                  </a:cubicBezTo>
                  <a:cubicBezTo>
                    <a:pt x="574" y="672"/>
                    <a:pt x="574" y="672"/>
                    <a:pt x="574" y="672"/>
                  </a:cubicBezTo>
                  <a:cubicBezTo>
                    <a:pt x="574" y="672"/>
                    <a:pt x="574" y="672"/>
                    <a:pt x="574" y="672"/>
                  </a:cubicBezTo>
                  <a:cubicBezTo>
                    <a:pt x="574" y="690"/>
                    <a:pt x="588" y="704"/>
                    <a:pt x="606" y="704"/>
                  </a:cubicBezTo>
                  <a:cubicBezTo>
                    <a:pt x="624" y="704"/>
                    <a:pt x="638" y="690"/>
                    <a:pt x="638" y="672"/>
                  </a:cubicBezTo>
                  <a:lnTo>
                    <a:pt x="638" y="669"/>
                  </a:lnTo>
                  <a:close/>
                  <a:moveTo>
                    <a:pt x="319" y="384"/>
                  </a:moveTo>
                  <a:cubicBezTo>
                    <a:pt x="231" y="384"/>
                    <a:pt x="159" y="312"/>
                    <a:pt x="159" y="224"/>
                  </a:cubicBezTo>
                  <a:cubicBezTo>
                    <a:pt x="159" y="135"/>
                    <a:pt x="231" y="64"/>
                    <a:pt x="319" y="64"/>
                  </a:cubicBezTo>
                  <a:cubicBezTo>
                    <a:pt x="407" y="64"/>
                    <a:pt x="479" y="135"/>
                    <a:pt x="479" y="224"/>
                  </a:cubicBezTo>
                  <a:cubicBezTo>
                    <a:pt x="479" y="312"/>
                    <a:pt x="407" y="384"/>
                    <a:pt x="319" y="38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cxnSp>
        <p:nvCxnSpPr>
          <p:cNvPr id="19" name="直接连接符 18"/>
          <p:cNvCxnSpPr/>
          <p:nvPr/>
        </p:nvCxnSpPr>
        <p:spPr>
          <a:xfrm>
            <a:off x="3012753" y="708989"/>
            <a:ext cx="8686379" cy="756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665980" y="792480"/>
            <a:ext cx="6750685" cy="3438525"/>
          </a:xfrm>
          <a:prstGeom prst="rect">
            <a:avLst/>
          </a:prstGeom>
          <a:noFill/>
        </p:spPr>
        <p:txBody>
          <a:bodyPr wrap="square" rtlCol="0">
            <a:noAutofit/>
          </a:bodyPr>
          <a:lstStyle/>
          <a:p>
            <a:pPr>
              <a:lnSpc>
                <a:spcPct val="130000"/>
              </a:lnSpc>
            </a:pPr>
            <a:r>
              <a:rPr sz="2400" dirty="0">
                <a:solidFill>
                  <a:schemeClr val="accent5">
                    <a:lumMod val="50000"/>
                  </a:schemeClr>
                </a:solidFill>
                <a:latin typeface="微软雅黑" panose="020B0503020204020204" charset="-122"/>
                <a:ea typeface="微软雅黑" panose="020B0503020204020204" charset="-122"/>
                <a:cs typeface="+mn-ea"/>
                <a:sym typeface="+mn-lt"/>
              </a:rPr>
              <a:t>Q. -T. Yang, Z. -H. Zhan, X. -F. Liu, J. -Y. Li and J. Zhang, "Grid Classification-Based Surrogate-Assisted Particle Swarm Optimization for Expensive Multiobjective Optimization," in IEEE Transactions on Evolutionary Computation, doi: 10.1109/TEVC.2023.3340678.</a:t>
            </a:r>
            <a:endParaRPr sz="2400" dirty="0">
              <a:solidFill>
                <a:schemeClr val="accent5">
                  <a:lumMod val="50000"/>
                </a:schemeClr>
              </a:solidFill>
              <a:latin typeface="微软雅黑" panose="020B0503020204020204" charset="-122"/>
              <a:ea typeface="微软雅黑" panose="020B0503020204020204" charset="-122"/>
              <a:cs typeface="+mn-ea"/>
              <a:sym typeface="+mn-lt"/>
            </a:endParaRPr>
          </a:p>
          <a:p>
            <a:pPr>
              <a:lnSpc>
                <a:spcPct val="130000"/>
              </a:lnSpc>
            </a:pPr>
            <a:endParaRPr sz="2400" dirty="0">
              <a:solidFill>
                <a:schemeClr val="accent5">
                  <a:lumMod val="50000"/>
                </a:schemeClr>
              </a:solidFill>
              <a:latin typeface="微软雅黑" panose="020B0503020204020204" charset="-122"/>
              <a:ea typeface="微软雅黑" panose="020B0503020204020204" charset="-122"/>
              <a:cs typeface="+mn-ea"/>
              <a:sym typeface="+mn-lt"/>
            </a:endParaRPr>
          </a:p>
        </p:txBody>
      </p:sp>
      <p:pic>
        <p:nvPicPr>
          <p:cNvPr id="4" name="图片 3" descr="IMG_2191"/>
          <p:cNvPicPr>
            <a:picLocks noChangeAspect="1"/>
          </p:cNvPicPr>
          <p:nvPr/>
        </p:nvPicPr>
        <p:blipFill>
          <a:blip r:embed="rId2"/>
          <a:srcRect l="31904" t="2575" r="28439" b="7288"/>
          <a:stretch>
            <a:fillRect/>
          </a:stretch>
        </p:blipFill>
        <p:spPr>
          <a:xfrm>
            <a:off x="948055" y="1632585"/>
            <a:ext cx="3281045" cy="4613275"/>
          </a:xfrm>
          <a:prstGeom prst="rect">
            <a:avLst/>
          </a:prstGeom>
        </p:spPr>
      </p:pic>
      <p:sp>
        <p:nvSpPr>
          <p:cNvPr id="3" name="日期占位符 2"/>
          <p:cNvSpPr>
            <a:spLocks noGrp="1"/>
          </p:cNvSpPr>
          <p:nvPr>
            <p:ph type="dt" sz="half" idx="10"/>
          </p:nvPr>
        </p:nvSpPr>
        <p:spPr/>
        <p:txBody>
          <a:bodyPr/>
          <a:p>
            <a:fld id="{82F288E0-7875-42C4-84C8-98DBBD3BF4D2}" type="datetime1">
              <a:rPr lang="zh-CN" altLang="en-US" smtClean="0"/>
            </a:fld>
            <a:endParaRPr lang="zh-CN" altLang="en-US"/>
          </a:p>
        </p:txBody>
      </p:sp>
      <p:pic>
        <p:nvPicPr>
          <p:cNvPr id="5" name="图片 4"/>
          <p:cNvPicPr>
            <a:picLocks noChangeAspect="1"/>
          </p:cNvPicPr>
          <p:nvPr/>
        </p:nvPicPr>
        <p:blipFill>
          <a:blip r:embed="rId3"/>
          <a:stretch>
            <a:fillRect/>
          </a:stretch>
        </p:blipFill>
        <p:spPr>
          <a:xfrm>
            <a:off x="5182870" y="4311650"/>
            <a:ext cx="5716905" cy="16548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4400550" cy="6858000"/>
          </a:xfrm>
          <a:prstGeom prst="rect">
            <a:avLst/>
          </a:prstGeom>
          <a:blipFill rotWithShape="1">
            <a:blip r:embed="rId2"/>
            <a:stretch>
              <a:fillRect b="-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635" y="1857375"/>
            <a:ext cx="4401185" cy="2932430"/>
          </a:xfrm>
          <a:prstGeom prst="rect">
            <a:avLst/>
          </a:prstGeom>
          <a:solidFill>
            <a:schemeClr val="accent4">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bwMode="auto">
          <a:xfrm>
            <a:off x="892702" y="2390365"/>
            <a:ext cx="2548890" cy="1322070"/>
          </a:xfrm>
          <a:prstGeom prst="rect">
            <a:avLst/>
          </a:prstGeom>
        </p:spPr>
        <p:txBody>
          <a:bodyPr wrap="none">
            <a:spAutoFit/>
          </a:bodyPr>
          <a:lstStyle/>
          <a:p>
            <a:pPr algn="ctr">
              <a:defRPr/>
            </a:pPr>
            <a:r>
              <a:rPr lang="zh-CN" altLang="en-US" sz="8000" b="1" kern="100">
                <a:solidFill>
                  <a:schemeClr val="bg1"/>
                </a:solidFill>
                <a:latin typeface="微软雅黑" panose="020B0503020204020204" charset="-122"/>
                <a:ea typeface="微软雅黑" panose="020B0503020204020204" charset="-122"/>
                <a:cs typeface="Times New Roman" panose="02020603050405020304" pitchFamily="18" charset="0"/>
              </a:rPr>
              <a:t>目 录</a:t>
            </a:r>
            <a:endParaRPr lang="zh-CN" altLang="en-US" sz="8000" b="1" kern="10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16" name="矩形 15"/>
          <p:cNvSpPr/>
          <p:nvPr/>
        </p:nvSpPr>
        <p:spPr bwMode="auto">
          <a:xfrm>
            <a:off x="987000" y="3618339"/>
            <a:ext cx="2349500" cy="583565"/>
          </a:xfrm>
          <a:prstGeom prst="rect">
            <a:avLst/>
          </a:prstGeom>
        </p:spPr>
        <p:txBody>
          <a:bodyPr wrap="none">
            <a:spAutoFit/>
          </a:bodyPr>
          <a:lstStyle/>
          <a:p>
            <a:pPr>
              <a:defRPr/>
            </a:pPr>
            <a:r>
              <a:rPr lang="en-US" altLang="zh-CN" sz="3200" kern="100">
                <a:solidFill>
                  <a:schemeClr val="bg1"/>
                </a:solidFill>
                <a:latin typeface="+mj-lt"/>
                <a:ea typeface="微软雅黑" panose="020B0503020204020204" charset="-122"/>
                <a:cs typeface="Times New Roman" panose="02020603050405020304" pitchFamily="18" charset="0"/>
              </a:rPr>
              <a:t>CONTENTS</a:t>
            </a:r>
            <a:endParaRPr lang="zh-CN" altLang="en-US" sz="3200" kern="100">
              <a:solidFill>
                <a:schemeClr val="bg1"/>
              </a:solidFill>
              <a:latin typeface="+mj-lt"/>
              <a:ea typeface="微软雅黑" panose="020B0503020204020204" charset="-122"/>
              <a:cs typeface="Times New Roman" panose="02020603050405020304" pitchFamily="18" charset="0"/>
            </a:endParaRPr>
          </a:p>
        </p:txBody>
      </p:sp>
      <p:sp>
        <p:nvSpPr>
          <p:cNvPr id="3" name="椭圆 2"/>
          <p:cNvSpPr/>
          <p:nvPr>
            <p:custDataLst>
              <p:tags r:id="rId3"/>
            </p:custDataLst>
          </p:nvPr>
        </p:nvSpPr>
        <p:spPr>
          <a:xfrm>
            <a:off x="5092065" y="730295"/>
            <a:ext cx="840828" cy="84082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a:latin typeface="+mj-lt"/>
              </a:rPr>
              <a:t>1</a:t>
            </a:r>
            <a:endParaRPr lang="zh-CN" altLang="en-US" sz="3735">
              <a:latin typeface="+mj-lt"/>
            </a:endParaRPr>
          </a:p>
        </p:txBody>
      </p:sp>
      <p:sp>
        <p:nvSpPr>
          <p:cNvPr id="18" name="文本框 17"/>
          <p:cNvSpPr txBox="1"/>
          <p:nvPr>
            <p:custDataLst>
              <p:tags r:id="rId4"/>
            </p:custDataLst>
          </p:nvPr>
        </p:nvSpPr>
        <p:spPr>
          <a:xfrm>
            <a:off x="6102251" y="852188"/>
            <a:ext cx="3840480" cy="922020"/>
          </a:xfrm>
          <a:prstGeom prst="rect">
            <a:avLst/>
          </a:prstGeom>
          <a:noFill/>
        </p:spPr>
        <p:txBody>
          <a:bodyPr wrap="square" rtlCol="0">
            <a:spAutoFit/>
          </a:bodyPr>
          <a:lstStyle/>
          <a:p>
            <a:pPr algn="l" defTabSz="912495">
              <a:defRPr/>
            </a:pPr>
            <a:r>
              <a:rPr lang="zh-CN" sz="3600">
                <a:solidFill>
                  <a:schemeClr val="accent2">
                    <a:lumMod val="50000"/>
                  </a:schemeClr>
                </a:solidFill>
                <a:latin typeface="微软雅黑" panose="020B0503020204020204" charset="-122"/>
                <a:ea typeface="微软雅黑" panose="020B0503020204020204" charset="-122"/>
              </a:rPr>
              <a:t>多目标优化问题</a:t>
            </a:r>
            <a:endParaRPr lang="zh-CN" sz="3600">
              <a:solidFill>
                <a:schemeClr val="accent2">
                  <a:lumMod val="50000"/>
                </a:schemeClr>
              </a:solidFill>
              <a:latin typeface="微软雅黑" panose="020B0503020204020204" charset="-122"/>
              <a:ea typeface="微软雅黑" panose="020B0503020204020204" charset="-122"/>
            </a:endParaRPr>
          </a:p>
          <a:p>
            <a:pPr algn="l" defTabSz="912495">
              <a:defRPr/>
            </a:pPr>
            <a:r>
              <a:rPr lang="en-US" altLang="zh-CN">
                <a:solidFill>
                  <a:schemeClr val="accent2">
                    <a:lumMod val="50000"/>
                  </a:schemeClr>
                </a:solidFill>
                <a:latin typeface="微软雅黑" panose="020B0503020204020204" charset="-122"/>
                <a:ea typeface="微软雅黑" panose="020B0503020204020204" charset="-122"/>
              </a:rPr>
              <a:t>MOPs</a:t>
            </a:r>
            <a:endParaRPr lang="zh-CN" altLang="en-US">
              <a:solidFill>
                <a:schemeClr val="accent2">
                  <a:lumMod val="50000"/>
                </a:schemeClr>
              </a:solidFill>
              <a:latin typeface="微软雅黑" panose="020B0503020204020204" charset="-122"/>
              <a:ea typeface="微软雅黑" panose="020B0503020204020204" charset="-122"/>
            </a:endParaRPr>
          </a:p>
        </p:txBody>
      </p:sp>
      <p:sp>
        <p:nvSpPr>
          <p:cNvPr id="19" name="椭圆 18"/>
          <p:cNvSpPr/>
          <p:nvPr>
            <p:custDataLst>
              <p:tags r:id="rId5"/>
            </p:custDataLst>
          </p:nvPr>
        </p:nvSpPr>
        <p:spPr>
          <a:xfrm>
            <a:off x="5092065" y="2192752"/>
            <a:ext cx="840828" cy="84082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a:latin typeface="+mj-lt"/>
              </a:rPr>
              <a:t>2</a:t>
            </a:r>
            <a:endParaRPr lang="zh-CN" altLang="en-US" sz="3735">
              <a:latin typeface="+mj-lt"/>
            </a:endParaRPr>
          </a:p>
        </p:txBody>
      </p:sp>
      <p:sp>
        <p:nvSpPr>
          <p:cNvPr id="20" name="文本框 19"/>
          <p:cNvSpPr txBox="1"/>
          <p:nvPr>
            <p:custDataLst>
              <p:tags r:id="rId6"/>
            </p:custDataLst>
          </p:nvPr>
        </p:nvSpPr>
        <p:spPr>
          <a:xfrm>
            <a:off x="6102350" y="2379980"/>
            <a:ext cx="5207635" cy="922020"/>
          </a:xfrm>
          <a:prstGeom prst="rect">
            <a:avLst/>
          </a:prstGeom>
          <a:noFill/>
        </p:spPr>
        <p:txBody>
          <a:bodyPr wrap="square" rtlCol="0">
            <a:spAutoFit/>
          </a:bodyPr>
          <a:lstStyle/>
          <a:p>
            <a:pPr algn="l" defTabSz="912495">
              <a:defRPr/>
            </a:pPr>
            <a:r>
              <a:rPr lang="zh-CN" altLang="en-US" sz="3600">
                <a:solidFill>
                  <a:schemeClr val="accent2">
                    <a:lumMod val="50000"/>
                  </a:schemeClr>
                </a:solidFill>
                <a:latin typeface="微软雅黑" panose="020B0503020204020204" charset="-122"/>
                <a:ea typeface="微软雅黑" panose="020B0503020204020204" charset="-122"/>
                <a:sym typeface="+mn-ea"/>
              </a:rPr>
              <a:t>代理辅助进化算法</a:t>
            </a:r>
            <a:endParaRPr lang="zh-CN" altLang="en-US" sz="3600">
              <a:solidFill>
                <a:schemeClr val="accent2">
                  <a:lumMod val="50000"/>
                </a:schemeClr>
              </a:solidFill>
              <a:latin typeface="微软雅黑" panose="020B0503020204020204" charset="-122"/>
              <a:ea typeface="微软雅黑" panose="020B0503020204020204" charset="-122"/>
            </a:endParaRPr>
          </a:p>
          <a:p>
            <a:pPr algn="l" defTabSz="912495">
              <a:defRPr/>
            </a:pPr>
            <a:r>
              <a:rPr lang="en-US" altLang="zh-CN">
                <a:solidFill>
                  <a:schemeClr val="accent2">
                    <a:lumMod val="50000"/>
                  </a:schemeClr>
                </a:solidFill>
                <a:latin typeface="微软雅黑" panose="020B0503020204020204" charset="-122"/>
                <a:ea typeface="微软雅黑" panose="020B0503020204020204" charset="-122"/>
                <a:sym typeface="+mn-ea"/>
              </a:rPr>
              <a:t>SAE-As</a:t>
            </a:r>
            <a:endParaRPr lang="zh-CN" altLang="en-US">
              <a:solidFill>
                <a:schemeClr val="accent2">
                  <a:lumMod val="50000"/>
                </a:schemeClr>
              </a:solidFill>
              <a:latin typeface="微软雅黑" panose="020B0503020204020204" charset="-122"/>
              <a:ea typeface="微软雅黑" panose="020B0503020204020204" charset="-122"/>
            </a:endParaRPr>
          </a:p>
        </p:txBody>
      </p:sp>
      <p:sp>
        <p:nvSpPr>
          <p:cNvPr id="21" name="椭圆 20"/>
          <p:cNvSpPr/>
          <p:nvPr>
            <p:custDataLst>
              <p:tags r:id="rId7"/>
            </p:custDataLst>
          </p:nvPr>
        </p:nvSpPr>
        <p:spPr>
          <a:xfrm>
            <a:off x="5092065" y="3655209"/>
            <a:ext cx="840828" cy="84082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a:latin typeface="+mj-lt"/>
              </a:rPr>
              <a:t>3</a:t>
            </a:r>
            <a:endParaRPr lang="zh-CN" altLang="en-US" sz="3735">
              <a:latin typeface="+mj-lt"/>
            </a:endParaRPr>
          </a:p>
        </p:txBody>
      </p:sp>
      <p:sp>
        <p:nvSpPr>
          <p:cNvPr id="22" name="文本框 21"/>
          <p:cNvSpPr txBox="1"/>
          <p:nvPr>
            <p:custDataLst>
              <p:tags r:id="rId8"/>
            </p:custDataLst>
          </p:nvPr>
        </p:nvSpPr>
        <p:spPr>
          <a:xfrm>
            <a:off x="6102251" y="3809625"/>
            <a:ext cx="4754880" cy="922020"/>
          </a:xfrm>
          <a:prstGeom prst="rect">
            <a:avLst/>
          </a:prstGeom>
          <a:noFill/>
        </p:spPr>
        <p:txBody>
          <a:bodyPr wrap="square" rtlCol="0">
            <a:spAutoFit/>
          </a:bodyPr>
          <a:lstStyle/>
          <a:p>
            <a:pPr algn="l" defTabSz="912495">
              <a:defRPr/>
            </a:pPr>
            <a:r>
              <a:rPr lang="zh-CN" altLang="en-US" sz="3600">
                <a:solidFill>
                  <a:schemeClr val="accent2">
                    <a:lumMod val="50000"/>
                  </a:schemeClr>
                </a:solidFill>
                <a:latin typeface="微软雅黑" panose="020B0503020204020204" charset="-122"/>
                <a:ea typeface="微软雅黑" panose="020B0503020204020204" charset="-122"/>
              </a:rPr>
              <a:t>网格分类的轻量级代理</a:t>
            </a:r>
            <a:endParaRPr lang="zh-CN" altLang="en-US" sz="3600">
              <a:solidFill>
                <a:schemeClr val="accent2">
                  <a:lumMod val="50000"/>
                </a:schemeClr>
              </a:solidFill>
              <a:latin typeface="微软雅黑" panose="020B0503020204020204" charset="-122"/>
              <a:ea typeface="微软雅黑" panose="020B0503020204020204" charset="-122"/>
            </a:endParaRPr>
          </a:p>
          <a:p>
            <a:pPr algn="l" defTabSz="912495">
              <a:defRPr/>
            </a:pPr>
            <a:r>
              <a:rPr lang="en-US" altLang="zh-CN">
                <a:solidFill>
                  <a:schemeClr val="accent2">
                    <a:lumMod val="50000"/>
                  </a:schemeClr>
                </a:solidFill>
                <a:latin typeface="微软雅黑" panose="020B0503020204020204" charset="-122"/>
                <a:ea typeface="微软雅黑" panose="020B0503020204020204" charset="-122"/>
              </a:rPr>
              <a:t>GCS</a:t>
            </a:r>
            <a:endParaRPr lang="en-US" altLang="zh-CN">
              <a:solidFill>
                <a:schemeClr val="accent2">
                  <a:lumMod val="50000"/>
                </a:schemeClr>
              </a:solidFill>
              <a:latin typeface="微软雅黑" panose="020B0503020204020204" charset="-122"/>
              <a:ea typeface="微软雅黑" panose="020B0503020204020204" charset="-122"/>
            </a:endParaRPr>
          </a:p>
        </p:txBody>
      </p:sp>
      <p:sp>
        <p:nvSpPr>
          <p:cNvPr id="23" name="椭圆 22"/>
          <p:cNvSpPr/>
          <p:nvPr>
            <p:custDataLst>
              <p:tags r:id="rId9"/>
            </p:custDataLst>
          </p:nvPr>
        </p:nvSpPr>
        <p:spPr>
          <a:xfrm>
            <a:off x="5092065" y="5117667"/>
            <a:ext cx="840828" cy="84082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a:latin typeface="+mj-lt"/>
              </a:rPr>
              <a:t>4</a:t>
            </a:r>
            <a:endParaRPr lang="zh-CN" altLang="en-US" sz="3735">
              <a:latin typeface="+mj-lt"/>
            </a:endParaRPr>
          </a:p>
        </p:txBody>
      </p:sp>
      <p:sp>
        <p:nvSpPr>
          <p:cNvPr id="24" name="文本框 23"/>
          <p:cNvSpPr txBox="1"/>
          <p:nvPr>
            <p:custDataLst>
              <p:tags r:id="rId10"/>
            </p:custDataLst>
          </p:nvPr>
        </p:nvSpPr>
        <p:spPr>
          <a:xfrm>
            <a:off x="6102251" y="5239560"/>
            <a:ext cx="5207635" cy="922020"/>
          </a:xfrm>
          <a:prstGeom prst="rect">
            <a:avLst/>
          </a:prstGeom>
          <a:noFill/>
        </p:spPr>
        <p:txBody>
          <a:bodyPr wrap="square" rtlCol="0">
            <a:spAutoFit/>
          </a:bodyPr>
          <a:lstStyle/>
          <a:p>
            <a:pPr algn="l" defTabSz="912495">
              <a:defRPr/>
            </a:pPr>
            <a:r>
              <a:rPr lang="en-US" altLang="zh-CN" sz="3600">
                <a:solidFill>
                  <a:schemeClr val="accent2">
                    <a:lumMod val="50000"/>
                  </a:schemeClr>
                </a:solidFill>
                <a:latin typeface="微软雅黑" panose="020B0503020204020204" charset="-122"/>
                <a:ea typeface="微软雅黑" panose="020B0503020204020204" charset="-122"/>
              </a:rPr>
              <a:t>GCS</a:t>
            </a:r>
            <a:r>
              <a:rPr lang="zh-CN" altLang="en-US" sz="3600">
                <a:solidFill>
                  <a:schemeClr val="accent2">
                    <a:lumMod val="50000"/>
                  </a:schemeClr>
                </a:solidFill>
                <a:latin typeface="微软雅黑" panose="020B0503020204020204" charset="-122"/>
                <a:ea typeface="微软雅黑" panose="020B0503020204020204" charset="-122"/>
              </a:rPr>
              <a:t>辅助粒子群优化算法</a:t>
            </a:r>
            <a:endParaRPr lang="zh-CN" altLang="en-US" sz="3600">
              <a:solidFill>
                <a:schemeClr val="accent2">
                  <a:lumMod val="50000"/>
                </a:schemeClr>
              </a:solidFill>
              <a:latin typeface="微软雅黑" panose="020B0503020204020204" charset="-122"/>
              <a:ea typeface="微软雅黑" panose="020B0503020204020204" charset="-122"/>
            </a:endParaRPr>
          </a:p>
          <a:p>
            <a:pPr algn="l" defTabSz="912495">
              <a:defRPr/>
            </a:pPr>
            <a:r>
              <a:rPr lang="en-US" altLang="zh-CN">
                <a:solidFill>
                  <a:schemeClr val="accent2">
                    <a:lumMod val="50000"/>
                  </a:schemeClr>
                </a:solidFill>
                <a:latin typeface="微软雅黑" panose="020B0503020204020204" charset="-122"/>
                <a:ea typeface="微软雅黑" panose="020B0503020204020204" charset="-122"/>
              </a:rPr>
              <a:t>GCS-PSO</a:t>
            </a:r>
            <a:endParaRPr lang="en-US" altLang="zh-CN">
              <a:solidFill>
                <a:schemeClr val="accent2">
                  <a:lumMod val="50000"/>
                </a:schemeClr>
              </a:solidFill>
              <a:latin typeface="微软雅黑" panose="020B0503020204020204" charset="-122"/>
              <a:ea typeface="微软雅黑" panose="020B0503020204020204" charset="-122"/>
            </a:endParaRPr>
          </a:p>
        </p:txBody>
      </p:sp>
      <p:cxnSp>
        <p:nvCxnSpPr>
          <p:cNvPr id="5" name="直接连接符 4"/>
          <p:cNvCxnSpPr/>
          <p:nvPr/>
        </p:nvCxnSpPr>
        <p:spPr>
          <a:xfrm>
            <a:off x="1158151" y="4263995"/>
            <a:ext cx="2802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b="-8000"/>
          </a:stretch>
        </a:blipFill>
        <a:effectLst/>
      </p:bgPr>
    </p:bg>
    <p:spTree>
      <p:nvGrpSpPr>
        <p:cNvPr id="1" name=""/>
        <p:cNvGrpSpPr/>
        <p:nvPr/>
      </p:nvGrpSpPr>
      <p:grpSpPr>
        <a:xfrm>
          <a:off x="0" y="0"/>
          <a:ext cx="0" cy="0"/>
          <a:chOff x="0" y="0"/>
          <a:chExt cx="0" cy="0"/>
        </a:xfrm>
      </p:grpSpPr>
      <p:sp>
        <p:nvSpPr>
          <p:cNvPr id="7" name="矩形 6"/>
          <p:cNvSpPr/>
          <p:nvPr/>
        </p:nvSpPr>
        <p:spPr>
          <a:xfrm>
            <a:off x="0" y="1920875"/>
            <a:ext cx="8214360" cy="3046730"/>
          </a:xfrm>
          <a:prstGeom prst="rect">
            <a:avLst/>
          </a:prstGeom>
          <a:solidFill>
            <a:schemeClr val="accent2">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文本框 11"/>
          <p:cNvSpPr txBox="1"/>
          <p:nvPr/>
        </p:nvSpPr>
        <p:spPr>
          <a:xfrm>
            <a:off x="981356" y="2549241"/>
            <a:ext cx="6610350" cy="1198880"/>
          </a:xfrm>
          <a:prstGeom prst="rect">
            <a:avLst/>
          </a:prstGeom>
          <a:noFill/>
        </p:spPr>
        <p:txBody>
          <a:bodyPr wrap="none" rtlCol="0">
            <a:spAutoFit/>
          </a:bodyPr>
          <a:lstStyle/>
          <a:p>
            <a:pPr algn="ctr"/>
            <a:r>
              <a:rPr sz="7200" b="1">
                <a:solidFill>
                  <a:schemeClr val="accent4">
                    <a:lumMod val="75000"/>
                  </a:schemeClr>
                </a:solidFill>
                <a:latin typeface="+mj-ea"/>
                <a:ea typeface="+mj-ea"/>
              </a:rPr>
              <a:t>多目标优化问题</a:t>
            </a:r>
            <a:endParaRPr sz="7200" b="1">
              <a:solidFill>
                <a:schemeClr val="accent4">
                  <a:lumMod val="75000"/>
                </a:schemeClr>
              </a:solidFill>
              <a:latin typeface="+mj-ea"/>
              <a:ea typeface="+mj-ea"/>
            </a:endParaRPr>
          </a:p>
        </p:txBody>
      </p:sp>
      <p:sp>
        <p:nvSpPr>
          <p:cNvPr id="17" name="文本框 16"/>
          <p:cNvSpPr txBox="1"/>
          <p:nvPr/>
        </p:nvSpPr>
        <p:spPr>
          <a:xfrm>
            <a:off x="981378" y="3748598"/>
            <a:ext cx="1490980" cy="666115"/>
          </a:xfrm>
          <a:prstGeom prst="rect">
            <a:avLst/>
          </a:prstGeom>
          <a:noFill/>
        </p:spPr>
        <p:txBody>
          <a:bodyPr wrap="none" rtlCol="0">
            <a:spAutoFit/>
          </a:bodyPr>
          <a:lstStyle/>
          <a:p>
            <a:pPr algn="l"/>
            <a:r>
              <a:rPr lang="en-US" altLang="zh-CN" sz="3735">
                <a:solidFill>
                  <a:schemeClr val="accent4">
                    <a:lumMod val="75000"/>
                  </a:schemeClr>
                </a:solidFill>
                <a:latin typeface="+mj-lt"/>
              </a:rPr>
              <a:t>MOPs</a:t>
            </a:r>
            <a:endParaRPr lang="en-US" altLang="zh-CN" sz="3735">
              <a:solidFill>
                <a:schemeClr val="accent4">
                  <a:lumMod val="75000"/>
                </a:schemeClr>
              </a:solidFill>
              <a:latin typeface="+mj-lt"/>
            </a:endParaRPr>
          </a:p>
        </p:txBody>
      </p:sp>
      <p:sp>
        <p:nvSpPr>
          <p:cNvPr id="2" name="矩形 1"/>
          <p:cNvSpPr/>
          <p:nvPr/>
        </p:nvSpPr>
        <p:spPr>
          <a:xfrm>
            <a:off x="239185" y="2272861"/>
            <a:ext cx="741781" cy="231227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1398636" y="836564"/>
            <a:ext cx="7429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l" defTabSz="912495">
              <a:defRPr/>
            </a:pPr>
            <a:r>
              <a:rPr lang="en-US" altLang="zh-CN" sz="1600">
                <a:solidFill>
                  <a:schemeClr val="accent4">
                    <a:lumMod val="75000"/>
                  </a:schemeClr>
                </a:solidFill>
                <a:latin typeface="+mj-lt"/>
                <a:ea typeface="+mj-ea"/>
              </a:rPr>
              <a:t>MOPs</a:t>
            </a:r>
            <a:endParaRPr lang="en-US" altLang="zh-CN" sz="1600">
              <a:solidFill>
                <a:schemeClr val="accent4">
                  <a:lumMod val="75000"/>
                </a:schemeClr>
              </a:solidFill>
              <a:latin typeface="+mj-lt"/>
              <a:ea typeface="+mj-ea"/>
            </a:endParaRPr>
          </a:p>
        </p:txBody>
      </p:sp>
      <p:sp>
        <p:nvSpPr>
          <p:cNvPr id="10" name="文本框 9"/>
          <p:cNvSpPr txBox="1">
            <a:spLocks noChangeArrowheads="1"/>
          </p:cNvSpPr>
          <p:nvPr/>
        </p:nvSpPr>
        <p:spPr bwMode="auto">
          <a:xfrm>
            <a:off x="1398636" y="348269"/>
            <a:ext cx="255651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l" defTabSz="912495">
              <a:defRPr/>
            </a:pPr>
            <a:r>
              <a:rPr sz="2665">
                <a:solidFill>
                  <a:schemeClr val="accent4">
                    <a:lumMod val="75000"/>
                  </a:schemeClr>
                </a:solidFill>
                <a:latin typeface="+mj-lt"/>
                <a:ea typeface="+mj-ea"/>
              </a:rPr>
              <a:t>多目标优化问题</a:t>
            </a:r>
            <a:endParaRPr sz="2665">
              <a:solidFill>
                <a:schemeClr val="accent4">
                  <a:lumMod val="75000"/>
                </a:schemeClr>
              </a:solidFill>
              <a:latin typeface="+mj-lt"/>
              <a:ea typeface="+mj-ea"/>
            </a:endParaRPr>
          </a:p>
        </p:txBody>
      </p:sp>
      <p:sp>
        <p:nvSpPr>
          <p:cNvPr id="15" name="椭圆 14"/>
          <p:cNvSpPr/>
          <p:nvPr/>
        </p:nvSpPr>
        <p:spPr>
          <a:xfrm>
            <a:off x="422787" y="284638"/>
            <a:ext cx="893300" cy="8933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7" name="直接连接符 16"/>
          <p:cNvCxnSpPr>
            <a:stCxn id="10" idx="3"/>
          </p:cNvCxnSpPr>
          <p:nvPr/>
        </p:nvCxnSpPr>
        <p:spPr>
          <a:xfrm>
            <a:off x="3955146" y="598711"/>
            <a:ext cx="8299450" cy="10795"/>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Group 12"/>
          <p:cNvGrpSpPr>
            <a:grpSpLocks noChangeAspect="1"/>
          </p:cNvGrpSpPr>
          <p:nvPr/>
        </p:nvGrpSpPr>
        <p:grpSpPr bwMode="auto">
          <a:xfrm>
            <a:off x="603747" y="500971"/>
            <a:ext cx="513224" cy="460633"/>
            <a:chOff x="2211" y="1420"/>
            <a:chExt cx="283" cy="254"/>
          </a:xfrm>
          <a:solidFill>
            <a:schemeClr val="bg1"/>
          </a:solidFill>
        </p:grpSpPr>
        <p:sp>
          <p:nvSpPr>
            <p:cNvPr id="19" name="Freeform 13"/>
            <p:cNvSpPr>
              <a:spLocks noEditPoints="1"/>
            </p:cNvSpPr>
            <p:nvPr/>
          </p:nvSpPr>
          <p:spPr bwMode="auto">
            <a:xfrm>
              <a:off x="2211" y="1420"/>
              <a:ext cx="150" cy="254"/>
            </a:xfrm>
            <a:custGeom>
              <a:avLst/>
              <a:gdLst>
                <a:gd name="T0" fmla="*/ 400 w 425"/>
                <a:gd name="T1" fmla="*/ 720 h 720"/>
                <a:gd name="T2" fmla="*/ 395 w 425"/>
                <a:gd name="T3" fmla="*/ 720 h 720"/>
                <a:gd name="T4" fmla="*/ 20 w 425"/>
                <a:gd name="T5" fmla="*/ 620 h 720"/>
                <a:gd name="T6" fmla="*/ 0 w 425"/>
                <a:gd name="T7" fmla="*/ 595 h 720"/>
                <a:gd name="T8" fmla="*/ 0 w 425"/>
                <a:gd name="T9" fmla="*/ 25 h 720"/>
                <a:gd name="T10" fmla="*/ 10 w 425"/>
                <a:gd name="T11" fmla="*/ 5 h 720"/>
                <a:gd name="T12" fmla="*/ 30 w 425"/>
                <a:gd name="T13" fmla="*/ 0 h 720"/>
                <a:gd name="T14" fmla="*/ 405 w 425"/>
                <a:gd name="T15" fmla="*/ 100 h 720"/>
                <a:gd name="T16" fmla="*/ 425 w 425"/>
                <a:gd name="T17" fmla="*/ 125 h 720"/>
                <a:gd name="T18" fmla="*/ 425 w 425"/>
                <a:gd name="T19" fmla="*/ 695 h 720"/>
                <a:gd name="T20" fmla="*/ 415 w 425"/>
                <a:gd name="T21" fmla="*/ 715 h 720"/>
                <a:gd name="T22" fmla="*/ 400 w 425"/>
                <a:gd name="T23" fmla="*/ 720 h 720"/>
                <a:gd name="T24" fmla="*/ 50 w 425"/>
                <a:gd name="T25" fmla="*/ 575 h 720"/>
                <a:gd name="T26" fmla="*/ 375 w 425"/>
                <a:gd name="T27" fmla="*/ 660 h 720"/>
                <a:gd name="T28" fmla="*/ 375 w 425"/>
                <a:gd name="T29" fmla="*/ 145 h 720"/>
                <a:gd name="T30" fmla="*/ 50 w 425"/>
                <a:gd name="T31" fmla="*/ 55 h 720"/>
                <a:gd name="T32" fmla="*/ 50 w 425"/>
                <a:gd name="T33" fmla="*/ 5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0">
                  <a:moveTo>
                    <a:pt x="400" y="720"/>
                  </a:moveTo>
                  <a:cubicBezTo>
                    <a:pt x="395" y="720"/>
                    <a:pt x="395" y="720"/>
                    <a:pt x="395" y="720"/>
                  </a:cubicBezTo>
                  <a:cubicBezTo>
                    <a:pt x="20" y="620"/>
                    <a:pt x="20" y="620"/>
                    <a:pt x="20" y="620"/>
                  </a:cubicBezTo>
                  <a:cubicBezTo>
                    <a:pt x="10" y="620"/>
                    <a:pt x="0" y="610"/>
                    <a:pt x="0" y="595"/>
                  </a:cubicBezTo>
                  <a:cubicBezTo>
                    <a:pt x="0" y="25"/>
                    <a:pt x="0" y="25"/>
                    <a:pt x="0" y="25"/>
                  </a:cubicBezTo>
                  <a:cubicBezTo>
                    <a:pt x="0" y="15"/>
                    <a:pt x="5" y="10"/>
                    <a:pt x="10" y="5"/>
                  </a:cubicBezTo>
                  <a:cubicBezTo>
                    <a:pt x="15" y="0"/>
                    <a:pt x="25" y="0"/>
                    <a:pt x="30" y="0"/>
                  </a:cubicBezTo>
                  <a:cubicBezTo>
                    <a:pt x="405" y="100"/>
                    <a:pt x="405" y="100"/>
                    <a:pt x="405" y="100"/>
                  </a:cubicBezTo>
                  <a:cubicBezTo>
                    <a:pt x="415" y="105"/>
                    <a:pt x="425" y="115"/>
                    <a:pt x="425" y="125"/>
                  </a:cubicBezTo>
                  <a:cubicBezTo>
                    <a:pt x="425" y="695"/>
                    <a:pt x="425" y="695"/>
                    <a:pt x="425" y="695"/>
                  </a:cubicBezTo>
                  <a:cubicBezTo>
                    <a:pt x="425" y="705"/>
                    <a:pt x="420" y="710"/>
                    <a:pt x="415" y="715"/>
                  </a:cubicBezTo>
                  <a:cubicBezTo>
                    <a:pt x="410" y="720"/>
                    <a:pt x="405" y="720"/>
                    <a:pt x="400" y="720"/>
                  </a:cubicBezTo>
                  <a:close/>
                  <a:moveTo>
                    <a:pt x="50" y="575"/>
                  </a:moveTo>
                  <a:cubicBezTo>
                    <a:pt x="375" y="660"/>
                    <a:pt x="375" y="660"/>
                    <a:pt x="375" y="660"/>
                  </a:cubicBezTo>
                  <a:cubicBezTo>
                    <a:pt x="375" y="145"/>
                    <a:pt x="375" y="145"/>
                    <a:pt x="375" y="145"/>
                  </a:cubicBezTo>
                  <a:cubicBezTo>
                    <a:pt x="50" y="55"/>
                    <a:pt x="50" y="55"/>
                    <a:pt x="50" y="55"/>
                  </a:cubicBezTo>
                  <a:cubicBezTo>
                    <a:pt x="50" y="575"/>
                    <a:pt x="50" y="575"/>
                    <a:pt x="50" y="5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 name="Freeform 14"/>
            <p:cNvSpPr>
              <a:spLocks noEditPoints="1"/>
            </p:cNvSpPr>
            <p:nvPr/>
          </p:nvSpPr>
          <p:spPr bwMode="auto">
            <a:xfrm>
              <a:off x="2239" y="1420"/>
              <a:ext cx="255" cy="254"/>
            </a:xfrm>
            <a:custGeom>
              <a:avLst/>
              <a:gdLst>
                <a:gd name="T0" fmla="*/ 320 w 720"/>
                <a:gd name="T1" fmla="*/ 720 h 720"/>
                <a:gd name="T2" fmla="*/ 305 w 720"/>
                <a:gd name="T3" fmla="*/ 715 h 720"/>
                <a:gd name="T4" fmla="*/ 295 w 720"/>
                <a:gd name="T5" fmla="*/ 695 h 720"/>
                <a:gd name="T6" fmla="*/ 295 w 720"/>
                <a:gd name="T7" fmla="*/ 125 h 720"/>
                <a:gd name="T8" fmla="*/ 315 w 720"/>
                <a:gd name="T9" fmla="*/ 100 h 720"/>
                <a:gd name="T10" fmla="*/ 690 w 720"/>
                <a:gd name="T11" fmla="*/ 0 h 720"/>
                <a:gd name="T12" fmla="*/ 710 w 720"/>
                <a:gd name="T13" fmla="*/ 5 h 720"/>
                <a:gd name="T14" fmla="*/ 720 w 720"/>
                <a:gd name="T15" fmla="*/ 25 h 720"/>
                <a:gd name="T16" fmla="*/ 720 w 720"/>
                <a:gd name="T17" fmla="*/ 595 h 720"/>
                <a:gd name="T18" fmla="*/ 700 w 720"/>
                <a:gd name="T19" fmla="*/ 620 h 720"/>
                <a:gd name="T20" fmla="*/ 325 w 720"/>
                <a:gd name="T21" fmla="*/ 720 h 720"/>
                <a:gd name="T22" fmla="*/ 320 w 720"/>
                <a:gd name="T23" fmla="*/ 720 h 720"/>
                <a:gd name="T24" fmla="*/ 345 w 720"/>
                <a:gd name="T25" fmla="*/ 145 h 720"/>
                <a:gd name="T26" fmla="*/ 345 w 720"/>
                <a:gd name="T27" fmla="*/ 665 h 720"/>
                <a:gd name="T28" fmla="*/ 670 w 720"/>
                <a:gd name="T29" fmla="*/ 580 h 720"/>
                <a:gd name="T30" fmla="*/ 670 w 720"/>
                <a:gd name="T31" fmla="*/ 55 h 720"/>
                <a:gd name="T32" fmla="*/ 345 w 720"/>
                <a:gd name="T33" fmla="*/ 145 h 720"/>
                <a:gd name="T34" fmla="*/ 135 w 720"/>
                <a:gd name="T35" fmla="*/ 225 h 720"/>
                <a:gd name="T36" fmla="*/ 165 w 720"/>
                <a:gd name="T37" fmla="*/ 320 h 720"/>
                <a:gd name="T38" fmla="*/ 265 w 720"/>
                <a:gd name="T39" fmla="*/ 320 h 720"/>
                <a:gd name="T40" fmla="*/ 180 w 720"/>
                <a:gd name="T41" fmla="*/ 380 h 720"/>
                <a:gd name="T42" fmla="*/ 215 w 720"/>
                <a:gd name="T43" fmla="*/ 475 h 720"/>
                <a:gd name="T44" fmla="*/ 135 w 720"/>
                <a:gd name="T45" fmla="*/ 415 h 720"/>
                <a:gd name="T46" fmla="*/ 50 w 720"/>
                <a:gd name="T47" fmla="*/ 475 h 720"/>
                <a:gd name="T48" fmla="*/ 85 w 720"/>
                <a:gd name="T49" fmla="*/ 380 h 720"/>
                <a:gd name="T50" fmla="*/ 0 w 720"/>
                <a:gd name="T51" fmla="*/ 320 h 720"/>
                <a:gd name="T52" fmla="*/ 100 w 720"/>
                <a:gd name="T53" fmla="*/ 320 h 720"/>
                <a:gd name="T54" fmla="*/ 135 w 720"/>
                <a:gd name="T55" fmla="*/ 22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0" h="720">
                  <a:moveTo>
                    <a:pt x="320" y="720"/>
                  </a:moveTo>
                  <a:cubicBezTo>
                    <a:pt x="315" y="720"/>
                    <a:pt x="310" y="720"/>
                    <a:pt x="305" y="715"/>
                  </a:cubicBezTo>
                  <a:cubicBezTo>
                    <a:pt x="300" y="710"/>
                    <a:pt x="295" y="705"/>
                    <a:pt x="295" y="695"/>
                  </a:cubicBezTo>
                  <a:cubicBezTo>
                    <a:pt x="295" y="125"/>
                    <a:pt x="295" y="125"/>
                    <a:pt x="295" y="125"/>
                  </a:cubicBezTo>
                  <a:cubicBezTo>
                    <a:pt x="295" y="115"/>
                    <a:pt x="305" y="105"/>
                    <a:pt x="315" y="100"/>
                  </a:cubicBezTo>
                  <a:cubicBezTo>
                    <a:pt x="690" y="0"/>
                    <a:pt x="690" y="0"/>
                    <a:pt x="690" y="0"/>
                  </a:cubicBezTo>
                  <a:cubicBezTo>
                    <a:pt x="700" y="0"/>
                    <a:pt x="705" y="0"/>
                    <a:pt x="710" y="5"/>
                  </a:cubicBezTo>
                  <a:cubicBezTo>
                    <a:pt x="715" y="10"/>
                    <a:pt x="720" y="15"/>
                    <a:pt x="720" y="25"/>
                  </a:cubicBezTo>
                  <a:cubicBezTo>
                    <a:pt x="720" y="595"/>
                    <a:pt x="720" y="595"/>
                    <a:pt x="720" y="595"/>
                  </a:cubicBezTo>
                  <a:cubicBezTo>
                    <a:pt x="720" y="605"/>
                    <a:pt x="710" y="615"/>
                    <a:pt x="700" y="620"/>
                  </a:cubicBezTo>
                  <a:cubicBezTo>
                    <a:pt x="325" y="720"/>
                    <a:pt x="325" y="720"/>
                    <a:pt x="325" y="720"/>
                  </a:cubicBezTo>
                  <a:lnTo>
                    <a:pt x="320" y="720"/>
                  </a:lnTo>
                  <a:close/>
                  <a:moveTo>
                    <a:pt x="345" y="145"/>
                  </a:moveTo>
                  <a:cubicBezTo>
                    <a:pt x="345" y="665"/>
                    <a:pt x="345" y="665"/>
                    <a:pt x="345" y="665"/>
                  </a:cubicBezTo>
                  <a:cubicBezTo>
                    <a:pt x="670" y="580"/>
                    <a:pt x="670" y="580"/>
                    <a:pt x="670" y="580"/>
                  </a:cubicBezTo>
                  <a:cubicBezTo>
                    <a:pt x="670" y="55"/>
                    <a:pt x="670" y="55"/>
                    <a:pt x="670" y="55"/>
                  </a:cubicBezTo>
                  <a:lnTo>
                    <a:pt x="345" y="145"/>
                  </a:lnTo>
                  <a:close/>
                  <a:moveTo>
                    <a:pt x="135" y="225"/>
                  </a:moveTo>
                  <a:cubicBezTo>
                    <a:pt x="165" y="320"/>
                    <a:pt x="165" y="320"/>
                    <a:pt x="165" y="320"/>
                  </a:cubicBezTo>
                  <a:cubicBezTo>
                    <a:pt x="265" y="320"/>
                    <a:pt x="265" y="320"/>
                    <a:pt x="265" y="320"/>
                  </a:cubicBezTo>
                  <a:cubicBezTo>
                    <a:pt x="180" y="380"/>
                    <a:pt x="180" y="380"/>
                    <a:pt x="180" y="380"/>
                  </a:cubicBezTo>
                  <a:cubicBezTo>
                    <a:pt x="215" y="475"/>
                    <a:pt x="215" y="475"/>
                    <a:pt x="215" y="475"/>
                  </a:cubicBezTo>
                  <a:cubicBezTo>
                    <a:pt x="135" y="415"/>
                    <a:pt x="135" y="415"/>
                    <a:pt x="135" y="415"/>
                  </a:cubicBezTo>
                  <a:cubicBezTo>
                    <a:pt x="50" y="475"/>
                    <a:pt x="50" y="475"/>
                    <a:pt x="50" y="475"/>
                  </a:cubicBezTo>
                  <a:cubicBezTo>
                    <a:pt x="85" y="380"/>
                    <a:pt x="85" y="380"/>
                    <a:pt x="85" y="380"/>
                  </a:cubicBezTo>
                  <a:cubicBezTo>
                    <a:pt x="0" y="320"/>
                    <a:pt x="0" y="320"/>
                    <a:pt x="0" y="320"/>
                  </a:cubicBezTo>
                  <a:cubicBezTo>
                    <a:pt x="100" y="320"/>
                    <a:pt x="100" y="320"/>
                    <a:pt x="100" y="320"/>
                  </a:cubicBezTo>
                  <a:lnTo>
                    <a:pt x="135" y="2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4" name="Freeform 15"/>
            <p:cNvSpPr>
              <a:spLocks noEditPoints="1"/>
            </p:cNvSpPr>
            <p:nvPr/>
          </p:nvSpPr>
          <p:spPr bwMode="auto">
            <a:xfrm>
              <a:off x="2382" y="1483"/>
              <a:ext cx="80" cy="132"/>
            </a:xfrm>
            <a:custGeom>
              <a:avLst/>
              <a:gdLst>
                <a:gd name="T0" fmla="*/ 30 w 225"/>
                <a:gd name="T1" fmla="*/ 100 h 375"/>
                <a:gd name="T2" fmla="*/ 5 w 225"/>
                <a:gd name="T3" fmla="*/ 80 h 375"/>
                <a:gd name="T4" fmla="*/ 20 w 225"/>
                <a:gd name="T5" fmla="*/ 50 h 375"/>
                <a:gd name="T6" fmla="*/ 185 w 225"/>
                <a:gd name="T7" fmla="*/ 5 h 375"/>
                <a:gd name="T8" fmla="*/ 215 w 225"/>
                <a:gd name="T9" fmla="*/ 25 h 375"/>
                <a:gd name="T10" fmla="*/ 195 w 225"/>
                <a:gd name="T11" fmla="*/ 55 h 375"/>
                <a:gd name="T12" fmla="*/ 30 w 225"/>
                <a:gd name="T13" fmla="*/ 100 h 375"/>
                <a:gd name="T14" fmla="*/ 30 w 225"/>
                <a:gd name="T15" fmla="*/ 100 h 375"/>
                <a:gd name="T16" fmla="*/ 30 w 225"/>
                <a:gd name="T17" fmla="*/ 235 h 375"/>
                <a:gd name="T18" fmla="*/ 5 w 225"/>
                <a:gd name="T19" fmla="*/ 215 h 375"/>
                <a:gd name="T20" fmla="*/ 25 w 225"/>
                <a:gd name="T21" fmla="*/ 185 h 375"/>
                <a:gd name="T22" fmla="*/ 190 w 225"/>
                <a:gd name="T23" fmla="*/ 140 h 375"/>
                <a:gd name="T24" fmla="*/ 220 w 225"/>
                <a:gd name="T25" fmla="*/ 160 h 375"/>
                <a:gd name="T26" fmla="*/ 200 w 225"/>
                <a:gd name="T27" fmla="*/ 190 h 375"/>
                <a:gd name="T28" fmla="*/ 35 w 225"/>
                <a:gd name="T29" fmla="*/ 235 h 375"/>
                <a:gd name="T30" fmla="*/ 30 w 225"/>
                <a:gd name="T31" fmla="*/ 235 h 375"/>
                <a:gd name="T32" fmla="*/ 30 w 225"/>
                <a:gd name="T33" fmla="*/ 375 h 375"/>
                <a:gd name="T34" fmla="*/ 5 w 225"/>
                <a:gd name="T35" fmla="*/ 355 h 375"/>
                <a:gd name="T36" fmla="*/ 25 w 225"/>
                <a:gd name="T37" fmla="*/ 325 h 375"/>
                <a:gd name="T38" fmla="*/ 190 w 225"/>
                <a:gd name="T39" fmla="*/ 280 h 375"/>
                <a:gd name="T40" fmla="*/ 220 w 225"/>
                <a:gd name="T41" fmla="*/ 300 h 375"/>
                <a:gd name="T42" fmla="*/ 200 w 225"/>
                <a:gd name="T43" fmla="*/ 330 h 375"/>
                <a:gd name="T44" fmla="*/ 35 w 225"/>
                <a:gd name="T45" fmla="*/ 375 h 375"/>
                <a:gd name="T46" fmla="*/ 30 w 225"/>
                <a:gd name="T47" fmla="*/ 37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5" h="375">
                  <a:moveTo>
                    <a:pt x="30" y="100"/>
                  </a:moveTo>
                  <a:cubicBezTo>
                    <a:pt x="20" y="100"/>
                    <a:pt x="10" y="95"/>
                    <a:pt x="5" y="80"/>
                  </a:cubicBezTo>
                  <a:cubicBezTo>
                    <a:pt x="0" y="65"/>
                    <a:pt x="10" y="55"/>
                    <a:pt x="20" y="50"/>
                  </a:cubicBezTo>
                  <a:cubicBezTo>
                    <a:pt x="185" y="5"/>
                    <a:pt x="185" y="5"/>
                    <a:pt x="185" y="5"/>
                  </a:cubicBezTo>
                  <a:cubicBezTo>
                    <a:pt x="200" y="0"/>
                    <a:pt x="210" y="10"/>
                    <a:pt x="215" y="25"/>
                  </a:cubicBezTo>
                  <a:cubicBezTo>
                    <a:pt x="220" y="40"/>
                    <a:pt x="210" y="50"/>
                    <a:pt x="195" y="55"/>
                  </a:cubicBezTo>
                  <a:cubicBezTo>
                    <a:pt x="30" y="100"/>
                    <a:pt x="30" y="100"/>
                    <a:pt x="30" y="100"/>
                  </a:cubicBezTo>
                  <a:cubicBezTo>
                    <a:pt x="35" y="100"/>
                    <a:pt x="30" y="100"/>
                    <a:pt x="30" y="100"/>
                  </a:cubicBezTo>
                  <a:close/>
                  <a:moveTo>
                    <a:pt x="30" y="235"/>
                  </a:moveTo>
                  <a:cubicBezTo>
                    <a:pt x="15" y="235"/>
                    <a:pt x="5" y="230"/>
                    <a:pt x="5" y="215"/>
                  </a:cubicBezTo>
                  <a:cubicBezTo>
                    <a:pt x="0" y="200"/>
                    <a:pt x="10" y="190"/>
                    <a:pt x="25" y="185"/>
                  </a:cubicBezTo>
                  <a:cubicBezTo>
                    <a:pt x="190" y="140"/>
                    <a:pt x="190" y="140"/>
                    <a:pt x="190" y="140"/>
                  </a:cubicBezTo>
                  <a:cubicBezTo>
                    <a:pt x="205" y="135"/>
                    <a:pt x="215" y="145"/>
                    <a:pt x="220" y="160"/>
                  </a:cubicBezTo>
                  <a:cubicBezTo>
                    <a:pt x="225" y="175"/>
                    <a:pt x="215" y="185"/>
                    <a:pt x="200" y="190"/>
                  </a:cubicBezTo>
                  <a:cubicBezTo>
                    <a:pt x="35" y="235"/>
                    <a:pt x="35" y="235"/>
                    <a:pt x="35" y="235"/>
                  </a:cubicBezTo>
                  <a:lnTo>
                    <a:pt x="30" y="235"/>
                  </a:lnTo>
                  <a:close/>
                  <a:moveTo>
                    <a:pt x="30" y="375"/>
                  </a:moveTo>
                  <a:cubicBezTo>
                    <a:pt x="20" y="375"/>
                    <a:pt x="10" y="370"/>
                    <a:pt x="5" y="355"/>
                  </a:cubicBezTo>
                  <a:cubicBezTo>
                    <a:pt x="0" y="340"/>
                    <a:pt x="10" y="330"/>
                    <a:pt x="25" y="325"/>
                  </a:cubicBezTo>
                  <a:cubicBezTo>
                    <a:pt x="190" y="280"/>
                    <a:pt x="190" y="280"/>
                    <a:pt x="190" y="280"/>
                  </a:cubicBezTo>
                  <a:cubicBezTo>
                    <a:pt x="205" y="275"/>
                    <a:pt x="215" y="285"/>
                    <a:pt x="220" y="300"/>
                  </a:cubicBezTo>
                  <a:cubicBezTo>
                    <a:pt x="225" y="315"/>
                    <a:pt x="215" y="325"/>
                    <a:pt x="200" y="330"/>
                  </a:cubicBezTo>
                  <a:cubicBezTo>
                    <a:pt x="35" y="375"/>
                    <a:pt x="35" y="375"/>
                    <a:pt x="35" y="375"/>
                  </a:cubicBezTo>
                  <a:cubicBezTo>
                    <a:pt x="35" y="370"/>
                    <a:pt x="30" y="375"/>
                    <a:pt x="30" y="3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pic>
        <p:nvPicPr>
          <p:cNvPr id="4" name="图片 3" descr="IMG_2200"/>
          <p:cNvPicPr>
            <a:picLocks noChangeAspect="1"/>
          </p:cNvPicPr>
          <p:nvPr/>
        </p:nvPicPr>
        <p:blipFill>
          <a:blip r:embed="rId2"/>
          <a:srcRect r="1313" b="8513"/>
          <a:stretch>
            <a:fillRect/>
          </a:stretch>
        </p:blipFill>
        <p:spPr>
          <a:xfrm>
            <a:off x="7226935" y="2694940"/>
            <a:ext cx="4686935" cy="2896870"/>
          </a:xfrm>
          <a:prstGeom prst="rect">
            <a:avLst/>
          </a:prstGeom>
          <a:effectLst>
            <a:reflection blurRad="6350" stA="52000" endA="300" endPos="35000" dir="5400000" sy="-100000" algn="bl" rotWithShape="0"/>
          </a:effectLst>
        </p:spPr>
      </p:pic>
      <p:sp>
        <p:nvSpPr>
          <p:cNvPr id="2" name="日期占位符 1"/>
          <p:cNvSpPr>
            <a:spLocks noGrp="1"/>
          </p:cNvSpPr>
          <p:nvPr>
            <p:ph type="dt" sz="half" idx="10"/>
          </p:nvPr>
        </p:nvSpPr>
        <p:spPr/>
        <p:txBody>
          <a:bodyPr/>
          <a:p>
            <a:fld id="{82F288E0-7875-42C4-84C8-98DBBD3BF4D2}" type="datetime1">
              <a:rPr lang="zh-CN" altLang="en-US" smtClean="0"/>
            </a:fld>
            <a:endParaRPr lang="zh-CN" altLang="en-US"/>
          </a:p>
        </p:txBody>
      </p:sp>
      <p:sp>
        <p:nvSpPr>
          <p:cNvPr id="3" name="矩形 2"/>
          <p:cNvSpPr/>
          <p:nvPr/>
        </p:nvSpPr>
        <p:spPr>
          <a:xfrm>
            <a:off x="2204085" y="1218565"/>
            <a:ext cx="1824990" cy="6343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多目标优化问题</a:t>
            </a:r>
            <a:endParaRPr lang="zh-CN" altLang="en-US"/>
          </a:p>
          <a:p>
            <a:pPr algn="ctr"/>
            <a:r>
              <a:rPr lang="zh-CN" altLang="en-US"/>
              <a:t>（MOPs）</a:t>
            </a:r>
            <a:endParaRPr lang="zh-CN" altLang="en-US"/>
          </a:p>
        </p:txBody>
      </p:sp>
      <p:sp>
        <p:nvSpPr>
          <p:cNvPr id="5" name="矩形 4"/>
          <p:cNvSpPr/>
          <p:nvPr/>
        </p:nvSpPr>
        <p:spPr>
          <a:xfrm>
            <a:off x="4788535" y="1218565"/>
            <a:ext cx="1824990" cy="6343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多目标进化算法</a:t>
            </a:r>
            <a:endParaRPr lang="zh-CN" altLang="en-US"/>
          </a:p>
          <a:p>
            <a:pPr algn="ctr"/>
            <a:r>
              <a:rPr lang="zh-CN" altLang="en-US"/>
              <a:t>（MO</a:t>
            </a:r>
            <a:r>
              <a:rPr lang="en-US" altLang="zh-CN"/>
              <a:t>EA</a:t>
            </a:r>
            <a:r>
              <a:rPr lang="zh-CN" altLang="en-US"/>
              <a:t>s）</a:t>
            </a:r>
            <a:endParaRPr lang="zh-CN" altLang="en-US"/>
          </a:p>
        </p:txBody>
      </p:sp>
      <p:cxnSp>
        <p:nvCxnSpPr>
          <p:cNvPr id="6" name="直接箭头连接符 5"/>
          <p:cNvCxnSpPr>
            <a:stCxn id="5" idx="1"/>
            <a:endCxn id="3" idx="3"/>
          </p:cNvCxnSpPr>
          <p:nvPr/>
        </p:nvCxnSpPr>
        <p:spPr>
          <a:xfrm flipH="1">
            <a:off x="4029075" y="1536065"/>
            <a:ext cx="75946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 name="矩形 6"/>
          <p:cNvSpPr/>
          <p:nvPr/>
        </p:nvSpPr>
        <p:spPr>
          <a:xfrm>
            <a:off x="2002155" y="4441190"/>
            <a:ext cx="2250440" cy="6343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昂贵多目标优化问题</a:t>
            </a:r>
            <a:endParaRPr lang="zh-CN" altLang="en-US"/>
          </a:p>
          <a:p>
            <a:pPr algn="ctr"/>
            <a:r>
              <a:rPr lang="zh-CN" altLang="en-US"/>
              <a:t>（</a:t>
            </a:r>
            <a:r>
              <a:rPr lang="en-US" altLang="zh-CN"/>
              <a:t>E</a:t>
            </a:r>
            <a:r>
              <a:rPr lang="zh-CN" altLang="en-US"/>
              <a:t>MOPs）</a:t>
            </a:r>
            <a:endParaRPr lang="zh-CN" altLang="en-US"/>
          </a:p>
        </p:txBody>
      </p:sp>
      <p:sp>
        <p:nvSpPr>
          <p:cNvPr id="11" name="矩形 10"/>
          <p:cNvSpPr/>
          <p:nvPr/>
        </p:nvSpPr>
        <p:spPr>
          <a:xfrm>
            <a:off x="313055" y="3166110"/>
            <a:ext cx="2188210" cy="6343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帕累托解</a:t>
            </a:r>
            <a:endParaRPr lang="zh-CN" altLang="en-US"/>
          </a:p>
          <a:p>
            <a:pPr algn="ctr"/>
            <a:r>
              <a:rPr lang="zh-CN" altLang="en-US"/>
              <a:t>（Pareto solution）</a:t>
            </a:r>
            <a:endParaRPr lang="zh-CN" altLang="en-US"/>
          </a:p>
        </p:txBody>
      </p:sp>
      <p:sp>
        <p:nvSpPr>
          <p:cNvPr id="12" name="左大括号 11"/>
          <p:cNvSpPr/>
          <p:nvPr/>
        </p:nvSpPr>
        <p:spPr>
          <a:xfrm>
            <a:off x="6683375" y="854710"/>
            <a:ext cx="286385" cy="136144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 name="文本框 12"/>
          <p:cNvSpPr txBox="1"/>
          <p:nvPr/>
        </p:nvSpPr>
        <p:spPr>
          <a:xfrm>
            <a:off x="6969760" y="751205"/>
            <a:ext cx="5339715" cy="1568450"/>
          </a:xfrm>
          <a:prstGeom prst="rect">
            <a:avLst/>
          </a:prstGeom>
          <a:noFill/>
        </p:spPr>
        <p:txBody>
          <a:bodyPr wrap="square" rtlCol="0">
            <a:spAutoFit/>
          </a:bodyPr>
          <a:p>
            <a:r>
              <a:rPr lang="zh-CN" altLang="en-US" sz="2400">
                <a:sym typeface="+mn-ea"/>
              </a:rPr>
              <a:t>优势：</a:t>
            </a:r>
            <a:r>
              <a:rPr lang="zh-CN" altLang="en-US" sz="2400"/>
              <a:t>dominance-based</a:t>
            </a:r>
            <a:endParaRPr lang="zh-CN" altLang="en-US" sz="2400"/>
          </a:p>
          <a:p>
            <a:r>
              <a:rPr lang="zh-CN" altLang="en-US" sz="2400">
                <a:sym typeface="+mn-ea"/>
              </a:rPr>
              <a:t>分解：</a:t>
            </a:r>
            <a:r>
              <a:rPr lang="zh-CN" altLang="en-US" sz="2400"/>
              <a:t>decomposition-based </a:t>
            </a:r>
            <a:endParaRPr lang="zh-CN" altLang="en-US" sz="2400"/>
          </a:p>
          <a:p>
            <a:r>
              <a:rPr lang="zh-CN" altLang="en-US" sz="2400">
                <a:sym typeface="+mn-ea"/>
              </a:rPr>
              <a:t>指标：</a:t>
            </a:r>
            <a:r>
              <a:rPr lang="zh-CN" altLang="en-US" sz="2400"/>
              <a:t>indicator-based </a:t>
            </a:r>
            <a:endParaRPr lang="zh-CN" altLang="en-US" sz="2400"/>
          </a:p>
          <a:p>
            <a:r>
              <a:rPr lang="zh-CN" altLang="en-US" sz="2400">
                <a:sym typeface="+mn-ea"/>
              </a:rPr>
              <a:t>多群体：</a:t>
            </a:r>
            <a:r>
              <a:rPr lang="zh-CN" altLang="en-US" sz="2400"/>
              <a:t>multipopulation-based</a:t>
            </a:r>
            <a:r>
              <a:rPr lang="zh-CN" altLang="en-US"/>
              <a:t> </a:t>
            </a:r>
            <a:endParaRPr lang="zh-CN" altLang="en-US"/>
          </a:p>
        </p:txBody>
      </p:sp>
      <p:cxnSp>
        <p:nvCxnSpPr>
          <p:cNvPr id="14" name="肘形连接符 13"/>
          <p:cNvCxnSpPr>
            <a:stCxn id="3" idx="2"/>
            <a:endCxn id="11" idx="0"/>
          </p:cNvCxnSpPr>
          <p:nvPr/>
        </p:nvCxnSpPr>
        <p:spPr>
          <a:xfrm rot="5400000">
            <a:off x="1605280" y="1654810"/>
            <a:ext cx="1313180" cy="1709420"/>
          </a:xfrm>
          <a:prstGeom prst="bentConnector3">
            <a:avLst>
              <a:gd name="adj1" fmla="val 50000"/>
            </a:avLst>
          </a:prstGeom>
          <a:ln>
            <a:tailEnd type="arrow"/>
          </a:ln>
        </p:spPr>
        <p:style>
          <a:lnRef idx="2">
            <a:schemeClr val="accent1"/>
          </a:lnRef>
          <a:fillRef idx="0">
            <a:srgbClr val="FFFFFF"/>
          </a:fillRef>
          <a:effectRef idx="0">
            <a:srgbClr val="FFFFFF"/>
          </a:effectRef>
          <a:fontRef idx="minor">
            <a:schemeClr val="tx1"/>
          </a:fontRef>
        </p:style>
      </p:cxnSp>
      <p:sp>
        <p:nvSpPr>
          <p:cNvPr id="16" name="矩形 15"/>
          <p:cNvSpPr/>
          <p:nvPr/>
        </p:nvSpPr>
        <p:spPr>
          <a:xfrm>
            <a:off x="4788535" y="2887980"/>
            <a:ext cx="1824990" cy="6343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适应值评估</a:t>
            </a:r>
            <a:endParaRPr lang="zh-CN" altLang="en-US"/>
          </a:p>
          <a:p>
            <a:pPr algn="ctr"/>
            <a:r>
              <a:rPr lang="zh-CN" altLang="en-US"/>
              <a:t>（</a:t>
            </a:r>
            <a:r>
              <a:rPr lang="en-US" altLang="zh-CN"/>
              <a:t>FE</a:t>
            </a:r>
            <a:r>
              <a:rPr lang="zh-CN" altLang="en-US"/>
              <a:t>s）</a:t>
            </a:r>
            <a:endParaRPr lang="zh-CN" altLang="en-US"/>
          </a:p>
        </p:txBody>
      </p:sp>
      <p:cxnSp>
        <p:nvCxnSpPr>
          <p:cNvPr id="25" name="直接箭头连接符 24"/>
          <p:cNvCxnSpPr>
            <a:stCxn id="3" idx="2"/>
            <a:endCxn id="7" idx="0"/>
          </p:cNvCxnSpPr>
          <p:nvPr/>
        </p:nvCxnSpPr>
        <p:spPr>
          <a:xfrm>
            <a:off x="3116580" y="1852930"/>
            <a:ext cx="10795" cy="25882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6" name="直接箭头连接符 25"/>
          <p:cNvCxnSpPr>
            <a:stCxn id="16" idx="0"/>
            <a:endCxn id="5" idx="2"/>
          </p:cNvCxnSpPr>
          <p:nvPr/>
        </p:nvCxnSpPr>
        <p:spPr>
          <a:xfrm flipV="1">
            <a:off x="5701030" y="1852930"/>
            <a:ext cx="0" cy="10350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8" name="矩形 27"/>
          <p:cNvSpPr/>
          <p:nvPr/>
        </p:nvSpPr>
        <p:spPr>
          <a:xfrm>
            <a:off x="4649470" y="4441190"/>
            <a:ext cx="2033905" cy="6343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代理辅助进化算法（SAE-As）</a:t>
            </a:r>
            <a:endParaRPr lang="zh-CN" altLang="en-US"/>
          </a:p>
        </p:txBody>
      </p:sp>
      <p:cxnSp>
        <p:nvCxnSpPr>
          <p:cNvPr id="29" name="直接箭头连接符 28"/>
          <p:cNvCxnSpPr>
            <a:stCxn id="28" idx="1"/>
            <a:endCxn id="7" idx="3"/>
          </p:cNvCxnSpPr>
          <p:nvPr/>
        </p:nvCxnSpPr>
        <p:spPr>
          <a:xfrm flipH="1">
            <a:off x="4252595" y="4758690"/>
            <a:ext cx="39687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1" name="肘形连接符 30"/>
          <p:cNvCxnSpPr>
            <a:stCxn id="16" idx="2"/>
            <a:endCxn id="7" idx="0"/>
          </p:cNvCxnSpPr>
          <p:nvPr/>
        </p:nvCxnSpPr>
        <p:spPr>
          <a:xfrm rot="5400000">
            <a:off x="3954780" y="2694305"/>
            <a:ext cx="918845" cy="2573655"/>
          </a:xfrm>
          <a:prstGeom prst="bentConnector3">
            <a:avLst>
              <a:gd name="adj1" fmla="val 50035"/>
            </a:avLst>
          </a:prstGeom>
          <a:ln>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3742690" y="3797300"/>
            <a:ext cx="1623695" cy="368300"/>
          </a:xfrm>
          <a:prstGeom prst="rect">
            <a:avLst/>
          </a:prstGeom>
          <a:noFill/>
        </p:spPr>
        <p:txBody>
          <a:bodyPr wrap="square" rtlCol="0">
            <a:spAutoFit/>
          </a:bodyPr>
          <a:p>
            <a:r>
              <a:rPr lang="zh-CN" altLang="en-US"/>
              <a:t>耗时、高费用</a:t>
            </a:r>
            <a:endParaRPr lang="zh-CN" altLang="en-US"/>
          </a:p>
        </p:txBody>
      </p:sp>
      <mc:AlternateContent xmlns:mc="http://schemas.openxmlformats.org/markup-compatibility/2006">
        <mc:Choice xmlns:a14="http://schemas.microsoft.com/office/drawing/2010/main" Requires="a14">
          <p:sp>
            <p:nvSpPr>
              <p:cNvPr id="34" name="文本框 33"/>
              <p:cNvSpPr txBox="1"/>
              <p:nvPr/>
            </p:nvSpPr>
            <p:spPr>
              <a:xfrm>
                <a:off x="1280096" y="1853184"/>
                <a:ext cx="3810000" cy="63754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𝑚𝑖𝑛𝐹</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zh-CN" altLang="en-US">
                              <a:latin typeface="Cambria Math" panose="02040503050406030204" charset="0"/>
                            </a:rPr>
                            <m:t> </m:t>
                          </m:r>
                        </m:e>
                        <m:sup>
                          <m:r>
                            <a:rPr lang="en-US" altLang="zh-CN" i="1">
                              <a:latin typeface="Cambria Math" panose="02040503050406030204" charset="0"/>
                              <a:cs typeface="Cambria Math" panose="02040503050406030204" charset="0"/>
                            </a:rPr>
                            <m:t>𝑇</m:t>
                          </m:r>
                        </m:sup>
                      </m:sSup>
                    </m:oMath>
                  </m:oMathPara>
                </a14:m>
                <a:endParaRPr lang="en-US" altLang="zh-CN" i="1">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𝛺</m:t>
                      </m:r>
                    </m:oMath>
                  </m:oMathPara>
                </a14:m>
                <a:endParaRPr lang="en-US" altLang="zh-CN"/>
              </a:p>
            </p:txBody>
          </p:sp>
        </mc:Choice>
        <mc:Fallback>
          <p:sp>
            <p:nvSpPr>
              <p:cNvPr id="34" name="文本框 33"/>
              <p:cNvSpPr txBox="1">
                <a:spLocks noRot="1" noChangeAspect="1" noMove="1" noResize="1" noEditPoints="1" noAdjustHandles="1" noChangeArrowheads="1" noChangeShapeType="1" noTextEdit="1"/>
              </p:cNvSpPr>
              <p:nvPr/>
            </p:nvSpPr>
            <p:spPr>
              <a:xfrm>
                <a:off x="1280096" y="1853184"/>
                <a:ext cx="3810000" cy="637540"/>
              </a:xfrm>
              <a:prstGeom prst="rect">
                <a:avLst/>
              </a:prstGeom>
              <a:blipFill rotWithShape="1">
                <a:blip r:embed="rId3"/>
                <a:stretch>
                  <a:fillRect l="-15" t="-40" r="15" b="4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11" grpId="0" bldLvl="0" animBg="1"/>
      <p:bldP spid="11" grpId="1" animBg="1"/>
      <p:bldP spid="13" grpId="0"/>
      <p:bldP spid="13" grpId="1"/>
      <p:bldP spid="12" grpId="0" animBg="1"/>
      <p:bldP spid="12" grpId="1" animBg="1"/>
      <p:bldP spid="16" grpId="0" animBg="1"/>
      <p:bldP spid="16" grpId="1" animBg="1"/>
      <p:bldP spid="7" grpId="0" animBg="1"/>
      <p:bldP spid="7" grpId="1" animBg="1"/>
      <p:bldP spid="28" grpId="0" animBg="1"/>
      <p:bldP spid="28" grpId="1" animBg="1"/>
      <p:bldP spid="32" grpId="0"/>
      <p:bldP spid="32" grpId="1"/>
      <p:bldP spid="34" grpId="0"/>
      <p:bldP spid="34"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b="-17000"/>
          </a:stretch>
        </a:blipFill>
        <a:effectLst/>
      </p:bgPr>
    </p:bg>
    <p:spTree>
      <p:nvGrpSpPr>
        <p:cNvPr id="1" name=""/>
        <p:cNvGrpSpPr/>
        <p:nvPr/>
      </p:nvGrpSpPr>
      <p:grpSpPr>
        <a:xfrm>
          <a:off x="0" y="0"/>
          <a:ext cx="0" cy="0"/>
          <a:chOff x="0" y="0"/>
          <a:chExt cx="0" cy="0"/>
        </a:xfrm>
      </p:grpSpPr>
      <p:sp>
        <p:nvSpPr>
          <p:cNvPr id="7" name="矩形 6"/>
          <p:cNvSpPr/>
          <p:nvPr/>
        </p:nvSpPr>
        <p:spPr>
          <a:xfrm>
            <a:off x="0" y="1920875"/>
            <a:ext cx="8214360" cy="3046730"/>
          </a:xfrm>
          <a:prstGeom prst="rect">
            <a:avLst/>
          </a:prstGeom>
          <a:solidFill>
            <a:schemeClr val="accent2">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文本框 11"/>
          <p:cNvSpPr txBox="1"/>
          <p:nvPr/>
        </p:nvSpPr>
        <p:spPr>
          <a:xfrm>
            <a:off x="981356" y="2325086"/>
            <a:ext cx="6918960" cy="1106805"/>
          </a:xfrm>
          <a:prstGeom prst="rect">
            <a:avLst/>
          </a:prstGeom>
          <a:noFill/>
        </p:spPr>
        <p:txBody>
          <a:bodyPr wrap="none" rtlCol="0">
            <a:spAutoFit/>
          </a:bodyPr>
          <a:lstStyle/>
          <a:p>
            <a:pPr algn="ctr"/>
            <a:r>
              <a:rPr sz="6600" b="1">
                <a:solidFill>
                  <a:schemeClr val="accent6">
                    <a:lumMod val="75000"/>
                  </a:schemeClr>
                </a:solidFill>
                <a:latin typeface="+mj-ea"/>
                <a:ea typeface="+mj-ea"/>
              </a:rPr>
              <a:t>代理辅助进化算法</a:t>
            </a:r>
            <a:endParaRPr sz="6600" b="1">
              <a:solidFill>
                <a:schemeClr val="accent6">
                  <a:lumMod val="75000"/>
                </a:schemeClr>
              </a:solidFill>
              <a:latin typeface="+mj-ea"/>
              <a:ea typeface="+mj-ea"/>
            </a:endParaRPr>
          </a:p>
        </p:txBody>
      </p:sp>
      <p:sp>
        <p:nvSpPr>
          <p:cNvPr id="17" name="文本框 16"/>
          <p:cNvSpPr txBox="1"/>
          <p:nvPr/>
        </p:nvSpPr>
        <p:spPr>
          <a:xfrm>
            <a:off x="981378" y="3554923"/>
            <a:ext cx="1903095" cy="666115"/>
          </a:xfrm>
          <a:prstGeom prst="rect">
            <a:avLst/>
          </a:prstGeom>
          <a:noFill/>
        </p:spPr>
        <p:txBody>
          <a:bodyPr wrap="none" rtlCol="0">
            <a:spAutoFit/>
          </a:bodyPr>
          <a:lstStyle/>
          <a:p>
            <a:pPr algn="l"/>
            <a:r>
              <a:rPr lang="en-US" altLang="zh-CN" sz="3735">
                <a:solidFill>
                  <a:schemeClr val="accent6">
                    <a:lumMod val="75000"/>
                  </a:schemeClr>
                </a:solidFill>
                <a:latin typeface="+mj-lt"/>
              </a:rPr>
              <a:t>SAE-As</a:t>
            </a:r>
            <a:endParaRPr lang="en-US" altLang="zh-CN" sz="3735">
              <a:solidFill>
                <a:schemeClr val="accent6">
                  <a:lumMod val="75000"/>
                </a:schemeClr>
              </a:solidFill>
              <a:latin typeface="+mj-lt"/>
            </a:endParaRPr>
          </a:p>
        </p:txBody>
      </p:sp>
      <p:sp>
        <p:nvSpPr>
          <p:cNvPr id="2" name="矩形 1"/>
          <p:cNvSpPr/>
          <p:nvPr/>
        </p:nvSpPr>
        <p:spPr>
          <a:xfrm>
            <a:off x="239185" y="2272861"/>
            <a:ext cx="741781" cy="231227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2065" y="224155"/>
            <a:ext cx="4550410" cy="44602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IMG_2205"/>
          <p:cNvPicPr>
            <a:picLocks noChangeAspect="1"/>
          </p:cNvPicPr>
          <p:nvPr/>
        </p:nvPicPr>
        <p:blipFill>
          <a:blip r:embed="rId2"/>
          <a:srcRect r="3971" b="8599"/>
          <a:stretch>
            <a:fillRect/>
          </a:stretch>
        </p:blipFill>
        <p:spPr>
          <a:xfrm>
            <a:off x="4538345" y="224155"/>
            <a:ext cx="3852545" cy="2364740"/>
          </a:xfrm>
          <a:prstGeom prst="rect">
            <a:avLst/>
          </a:prstGeom>
        </p:spPr>
      </p:pic>
      <p:pic>
        <p:nvPicPr>
          <p:cNvPr id="5" name="图片 4" descr="IMG_2195"/>
          <p:cNvPicPr>
            <a:picLocks noChangeAspect="1"/>
          </p:cNvPicPr>
          <p:nvPr/>
        </p:nvPicPr>
        <p:blipFill>
          <a:blip r:embed="rId3"/>
          <a:srcRect t="2048" r="2595" b="6718"/>
          <a:stretch>
            <a:fillRect/>
          </a:stretch>
        </p:blipFill>
        <p:spPr>
          <a:xfrm>
            <a:off x="8390890" y="2576830"/>
            <a:ext cx="3801110" cy="2103120"/>
          </a:xfrm>
          <a:prstGeom prst="rect">
            <a:avLst/>
          </a:prstGeom>
        </p:spPr>
      </p:pic>
      <p:sp>
        <p:nvSpPr>
          <p:cNvPr id="6" name="矩形 5"/>
          <p:cNvSpPr/>
          <p:nvPr/>
        </p:nvSpPr>
        <p:spPr>
          <a:xfrm>
            <a:off x="4537075" y="2569845"/>
            <a:ext cx="3852545" cy="2110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accent6">
                    <a:lumMod val="75000"/>
                  </a:schemeClr>
                </a:solidFill>
                <a:latin typeface="+mj-lt"/>
                <a:sym typeface="+mn-ea"/>
              </a:rPr>
              <a:t>基于回归</a:t>
            </a:r>
            <a:endParaRPr lang="en-US" altLang="zh-CN">
              <a:solidFill>
                <a:schemeClr val="accent6">
                  <a:lumMod val="75000"/>
                </a:schemeClr>
              </a:solidFill>
              <a:latin typeface="+mj-lt"/>
              <a:sym typeface="+mn-ea"/>
            </a:endParaRPr>
          </a:p>
          <a:p>
            <a:pPr algn="ctr"/>
            <a:r>
              <a:rPr lang="zh-CN" altLang="en-US">
                <a:solidFill>
                  <a:schemeClr val="accent6">
                    <a:lumMod val="75000"/>
                  </a:schemeClr>
                </a:solidFill>
                <a:latin typeface="+mj-lt"/>
                <a:sym typeface="+mn-ea"/>
              </a:rPr>
              <a:t>（</a:t>
            </a:r>
            <a:r>
              <a:rPr lang="en-US" altLang="zh-CN">
                <a:solidFill>
                  <a:schemeClr val="accent6">
                    <a:lumMod val="75000"/>
                  </a:schemeClr>
                </a:solidFill>
                <a:latin typeface="+mj-lt"/>
                <a:sym typeface="+mn-ea"/>
              </a:rPr>
              <a:t>Regression-based</a:t>
            </a:r>
            <a:r>
              <a:rPr lang="zh-CN" altLang="en-US">
                <a:solidFill>
                  <a:schemeClr val="accent6">
                    <a:lumMod val="75000"/>
                  </a:schemeClr>
                </a:solidFill>
                <a:latin typeface="+mj-lt"/>
                <a:sym typeface="+mn-ea"/>
              </a:rPr>
              <a:t>）</a:t>
            </a:r>
            <a:endParaRPr lang="en-US" altLang="zh-CN">
              <a:solidFill>
                <a:schemeClr val="accent6">
                  <a:lumMod val="75000"/>
                </a:schemeClr>
              </a:solidFill>
              <a:latin typeface="+mj-lt"/>
              <a:sym typeface="+mn-ea"/>
            </a:endParaRPr>
          </a:p>
          <a:p>
            <a:pPr algn="ctr"/>
            <a:r>
              <a:rPr lang="zh-CN" altLang="en-US">
                <a:solidFill>
                  <a:schemeClr val="accent6">
                    <a:lumMod val="75000"/>
                  </a:schemeClr>
                </a:solidFill>
                <a:latin typeface="+mj-lt"/>
                <a:sym typeface="+mn-ea"/>
              </a:rPr>
              <a:t>有多种实现方法，但受限于维度带来的训练成本。</a:t>
            </a:r>
            <a:endParaRPr lang="zh-CN" altLang="en-US">
              <a:solidFill>
                <a:schemeClr val="accent6">
                  <a:lumMod val="75000"/>
                </a:schemeClr>
              </a:solidFill>
              <a:latin typeface="+mj-lt"/>
              <a:sym typeface="+mn-ea"/>
            </a:endParaRPr>
          </a:p>
        </p:txBody>
      </p:sp>
      <p:sp>
        <p:nvSpPr>
          <p:cNvPr id="7" name="矩形 6"/>
          <p:cNvSpPr/>
          <p:nvPr/>
        </p:nvSpPr>
        <p:spPr>
          <a:xfrm>
            <a:off x="8389620" y="236220"/>
            <a:ext cx="3801110" cy="23526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accent6">
                    <a:lumMod val="75000"/>
                  </a:schemeClr>
                </a:solidFill>
                <a:latin typeface="+mj-lt"/>
                <a:sym typeface="+mn-ea"/>
              </a:rPr>
              <a:t>基于分类</a:t>
            </a:r>
            <a:endParaRPr lang="en-US" altLang="zh-CN">
              <a:solidFill>
                <a:schemeClr val="accent6">
                  <a:lumMod val="75000"/>
                </a:schemeClr>
              </a:solidFill>
              <a:latin typeface="+mj-lt"/>
              <a:sym typeface="+mn-ea"/>
            </a:endParaRPr>
          </a:p>
          <a:p>
            <a:pPr algn="ctr"/>
            <a:r>
              <a:rPr lang="zh-CN" altLang="en-US">
                <a:solidFill>
                  <a:schemeClr val="accent6">
                    <a:lumMod val="75000"/>
                  </a:schemeClr>
                </a:solidFill>
                <a:latin typeface="+mj-lt"/>
                <a:sym typeface="+mn-ea"/>
              </a:rPr>
              <a:t>（</a:t>
            </a:r>
            <a:r>
              <a:rPr lang="en-US" altLang="zh-CN">
                <a:solidFill>
                  <a:schemeClr val="accent6">
                    <a:lumMod val="75000"/>
                  </a:schemeClr>
                </a:solidFill>
                <a:latin typeface="+mj-lt"/>
                <a:sym typeface="+mn-ea"/>
              </a:rPr>
              <a:t>Classification-based</a:t>
            </a:r>
            <a:r>
              <a:rPr lang="zh-CN" altLang="en-US">
                <a:solidFill>
                  <a:schemeClr val="accent6">
                    <a:lumMod val="75000"/>
                  </a:schemeClr>
                </a:solidFill>
                <a:latin typeface="+mj-lt"/>
                <a:sym typeface="+mn-ea"/>
              </a:rPr>
              <a:t>）</a:t>
            </a:r>
            <a:endParaRPr lang="zh-CN" altLang="en-US">
              <a:solidFill>
                <a:schemeClr val="accent6">
                  <a:lumMod val="75000"/>
                </a:schemeClr>
              </a:solidFill>
              <a:latin typeface="+mj-lt"/>
              <a:sym typeface="+mn-ea"/>
            </a:endParaRPr>
          </a:p>
          <a:p>
            <a:pPr algn="ctr"/>
            <a:r>
              <a:rPr lang="zh-CN" altLang="en-US">
                <a:solidFill>
                  <a:schemeClr val="accent6">
                    <a:lumMod val="75000"/>
                  </a:schemeClr>
                </a:solidFill>
                <a:latin typeface="+mj-lt"/>
                <a:sym typeface="+mn-ea"/>
              </a:rPr>
              <a:t>用二元关系的优、劣代替适应值进行评估。有等级分类（</a:t>
            </a:r>
            <a:r>
              <a:rPr lang="en-US" altLang="zh-CN">
                <a:solidFill>
                  <a:schemeClr val="accent6">
                    <a:lumMod val="75000"/>
                  </a:schemeClr>
                </a:solidFill>
                <a:latin typeface="+mj-lt"/>
                <a:sym typeface="+mn-ea"/>
              </a:rPr>
              <a:t>R</a:t>
            </a:r>
            <a:r>
              <a:rPr lang="zh-CN" altLang="en-US">
                <a:solidFill>
                  <a:schemeClr val="accent6">
                    <a:lumMod val="75000"/>
                  </a:schemeClr>
                </a:solidFill>
                <a:latin typeface="+mj-lt"/>
                <a:sym typeface="+mn-ea"/>
              </a:rPr>
              <a:t>ank classification</a:t>
            </a:r>
            <a:r>
              <a:rPr lang="zh-CN" altLang="en-US">
                <a:solidFill>
                  <a:schemeClr val="accent6">
                    <a:lumMod val="75000"/>
                  </a:schemeClr>
                </a:solidFill>
                <a:latin typeface="+mj-lt"/>
                <a:sym typeface="+mn-ea"/>
              </a:rPr>
              <a:t>）、关系分类（</a:t>
            </a:r>
            <a:r>
              <a:rPr lang="en-US" altLang="zh-CN">
                <a:solidFill>
                  <a:schemeClr val="accent6">
                    <a:lumMod val="75000"/>
                  </a:schemeClr>
                </a:solidFill>
                <a:latin typeface="+mj-lt"/>
                <a:sym typeface="+mn-ea"/>
              </a:rPr>
              <a:t>R</a:t>
            </a:r>
            <a:r>
              <a:rPr lang="zh-CN" altLang="en-US">
                <a:solidFill>
                  <a:schemeClr val="accent6">
                    <a:lumMod val="75000"/>
                  </a:schemeClr>
                </a:solidFill>
                <a:latin typeface="+mj-lt"/>
                <a:sym typeface="+mn-ea"/>
              </a:rPr>
              <a:t>elation classification）、网格分类（Grid classification）三种途径。前两者收敛，没有多样性。</a:t>
            </a:r>
            <a:endParaRPr lang="en-US" altLang="zh-CN">
              <a:solidFill>
                <a:schemeClr val="accent6">
                  <a:lumMod val="75000"/>
                </a:schemeClr>
              </a:solidFill>
              <a:latin typeface="+mj-lt"/>
              <a:sym typeface="+mn-ea"/>
            </a:endParaRPr>
          </a:p>
        </p:txBody>
      </p:sp>
      <p:sp>
        <p:nvSpPr>
          <p:cNvPr id="21" name="矩形 20"/>
          <p:cNvSpPr/>
          <p:nvPr/>
        </p:nvSpPr>
        <p:spPr bwMode="auto">
          <a:xfrm>
            <a:off x="537751" y="1145441"/>
            <a:ext cx="3449320" cy="860425"/>
          </a:xfrm>
          <a:prstGeom prst="rect">
            <a:avLst/>
          </a:prstGeom>
          <a:noFill/>
        </p:spPr>
        <p:txBody>
          <a:bodyPr wrap="none">
            <a:spAutoFit/>
          </a:bodyPr>
          <a:lstStyle/>
          <a:p>
            <a:pPr algn="ctr"/>
            <a:r>
              <a:rPr sz="3200" b="1">
                <a:solidFill>
                  <a:schemeClr val="bg1"/>
                </a:solidFill>
                <a:latin typeface="+mj-ea"/>
                <a:ea typeface="+mj-ea"/>
                <a:sym typeface="+mn-ea"/>
              </a:rPr>
              <a:t>代理辅助进化算法</a:t>
            </a:r>
            <a:endParaRPr sz="3200" b="1">
              <a:solidFill>
                <a:schemeClr val="bg1"/>
              </a:solidFill>
              <a:latin typeface="+mj-ea"/>
              <a:ea typeface="+mj-ea"/>
              <a:sym typeface="+mn-ea"/>
            </a:endParaRPr>
          </a:p>
          <a:p>
            <a:pPr algn="ctr"/>
            <a:r>
              <a:rPr lang="en-US" altLang="zh-CN">
                <a:solidFill>
                  <a:schemeClr val="bg1"/>
                </a:solidFill>
                <a:latin typeface="+mj-lt"/>
                <a:sym typeface="+mn-ea"/>
              </a:rPr>
              <a:t>SAE-As</a:t>
            </a:r>
            <a:endParaRPr lang="en-US" altLang="zh-CN" b="1" kern="100">
              <a:solidFill>
                <a:schemeClr val="bg1"/>
              </a:solidFill>
              <a:latin typeface="+mj-lt"/>
              <a:ea typeface="+mj-ea"/>
              <a:cs typeface="Times New Roman" panose="02020603050405020304" pitchFamily="18" charset="0"/>
              <a:sym typeface="+mn-ea"/>
            </a:endParaRPr>
          </a:p>
        </p:txBody>
      </p:sp>
      <p:sp>
        <p:nvSpPr>
          <p:cNvPr id="22" name="矩形 21"/>
          <p:cNvSpPr/>
          <p:nvPr/>
        </p:nvSpPr>
        <p:spPr>
          <a:xfrm>
            <a:off x="238125" y="2079625"/>
            <a:ext cx="4033520" cy="2506980"/>
          </a:xfrm>
          <a:prstGeom prst="rect">
            <a:avLst/>
          </a:prstGeom>
        </p:spPr>
        <p:txBody>
          <a:bodyPr wrap="square">
            <a:noAutofit/>
          </a:bodyPr>
          <a:lstStyle/>
          <a:p>
            <a:pPr indent="457200" algn="l" defTabSz="912495">
              <a:defRPr/>
            </a:pPr>
            <a:r>
              <a:rPr lang="zh-CN" altLang="en-US" sz="2000">
                <a:solidFill>
                  <a:schemeClr val="bg1"/>
                </a:solidFill>
                <a:latin typeface="微软雅黑" panose="020B0503020204020204" charset="-122"/>
                <a:ea typeface="微软雅黑" panose="020B0503020204020204" charset="-122"/>
                <a:sym typeface="+mn-lt"/>
              </a:rPr>
              <a:t>代理辅助进化算法使用一些替代方法来评估方案的适应值，进而</a:t>
            </a:r>
            <a:r>
              <a:rPr lang="zh-CN" altLang="en-US" sz="2000">
                <a:solidFill>
                  <a:schemeClr val="bg1"/>
                </a:solidFill>
                <a:latin typeface="微软雅黑" panose="020B0503020204020204" charset="-122"/>
                <a:ea typeface="微软雅黑" panose="020B0503020204020204" charset="-122"/>
                <a:sym typeface="+mn-lt"/>
              </a:rPr>
              <a:t>判断一个解决方案是否优于另一个。主要方法有：</a:t>
            </a:r>
            <a:endParaRPr lang="zh-CN" altLang="en-US" sz="2000">
              <a:solidFill>
                <a:schemeClr val="bg1"/>
              </a:solidFill>
              <a:latin typeface="微软雅黑" panose="020B0503020204020204" charset="-122"/>
              <a:ea typeface="微软雅黑" panose="020B0503020204020204" charset="-122"/>
              <a:sym typeface="+mn-lt"/>
            </a:endParaRPr>
          </a:p>
          <a:p>
            <a:pPr marL="285750" indent="-285750" algn="l" defTabSz="912495">
              <a:buFont typeface="Arial" panose="020B0604020202020204" pitchFamily="34" charset="0"/>
              <a:buChar char="•"/>
              <a:defRPr/>
            </a:pPr>
            <a:r>
              <a:rPr lang="zh-CN" altLang="en-US" sz="2000">
                <a:solidFill>
                  <a:schemeClr val="bg1"/>
                </a:solidFill>
                <a:latin typeface="微软雅黑" panose="020B0503020204020204" charset="-122"/>
                <a:ea typeface="微软雅黑" panose="020B0503020204020204" charset="-122"/>
                <a:sym typeface="+mn-lt"/>
              </a:rPr>
              <a:t>径向基函数网络</a:t>
            </a:r>
            <a:r>
              <a:rPr lang="zh-CN" altLang="en-US" sz="2000">
                <a:solidFill>
                  <a:schemeClr val="bg1"/>
                </a:solidFill>
                <a:latin typeface="微软雅黑" panose="020B0503020204020204" charset="-122"/>
                <a:ea typeface="微软雅黑" panose="020B0503020204020204" charset="-122"/>
                <a:sym typeface="+mn-lt"/>
              </a:rPr>
              <a:t>（RBFN）</a:t>
            </a:r>
            <a:endParaRPr lang="zh-CN" altLang="en-US" sz="2000">
              <a:solidFill>
                <a:schemeClr val="bg1"/>
              </a:solidFill>
              <a:latin typeface="微软雅黑" panose="020B0503020204020204" charset="-122"/>
              <a:ea typeface="微软雅黑" panose="020B0503020204020204" charset="-122"/>
              <a:sym typeface="+mn-lt"/>
            </a:endParaRPr>
          </a:p>
          <a:p>
            <a:pPr marL="285750" indent="-285750" algn="l" defTabSz="912495">
              <a:buFont typeface="Arial" panose="020B0604020202020204" pitchFamily="34" charset="0"/>
              <a:buChar char="•"/>
              <a:defRPr/>
            </a:pPr>
            <a:r>
              <a:rPr lang="zh-CN" altLang="en-US" sz="2000">
                <a:solidFill>
                  <a:schemeClr val="bg1"/>
                </a:solidFill>
                <a:latin typeface="微软雅黑" panose="020B0503020204020204" charset="-122"/>
                <a:ea typeface="微软雅黑" panose="020B0503020204020204" charset="-122"/>
                <a:sym typeface="+mn-lt"/>
              </a:rPr>
              <a:t>前馈神经网络（FNN）</a:t>
            </a:r>
            <a:endParaRPr lang="zh-CN" altLang="en-US" sz="2000">
              <a:solidFill>
                <a:schemeClr val="bg1"/>
              </a:solidFill>
              <a:latin typeface="微软雅黑" panose="020B0503020204020204" charset="-122"/>
              <a:ea typeface="微软雅黑" panose="020B0503020204020204" charset="-122"/>
              <a:sym typeface="+mn-lt"/>
            </a:endParaRPr>
          </a:p>
          <a:p>
            <a:pPr marL="285750" indent="-285750" algn="l" defTabSz="912495">
              <a:buFont typeface="Arial" panose="020B0604020202020204" pitchFamily="34" charset="0"/>
              <a:buChar char="•"/>
              <a:defRPr/>
            </a:pPr>
            <a:r>
              <a:rPr lang="zh-CN" altLang="en-US" sz="2000">
                <a:solidFill>
                  <a:schemeClr val="bg1"/>
                </a:solidFill>
                <a:latin typeface="微软雅黑" panose="020B0503020204020204" charset="-122"/>
                <a:ea typeface="微软雅黑" panose="020B0503020204020204" charset="-122"/>
                <a:sym typeface="+mn-lt"/>
              </a:rPr>
              <a:t>克里格模型</a:t>
            </a:r>
            <a:endParaRPr lang="zh-CN" altLang="en-US" sz="2000">
              <a:solidFill>
                <a:schemeClr val="bg1"/>
              </a:solidFill>
              <a:latin typeface="微软雅黑" panose="020B0503020204020204" charset="-122"/>
              <a:ea typeface="微软雅黑" panose="020B0503020204020204" charset="-122"/>
              <a:sym typeface="+mn-lt"/>
            </a:endParaRPr>
          </a:p>
          <a:p>
            <a:pPr marL="285750" indent="-285750" algn="l" defTabSz="912495">
              <a:buFont typeface="Arial" panose="020B0604020202020204" pitchFamily="34" charset="0"/>
              <a:buChar char="•"/>
              <a:defRPr/>
            </a:pPr>
            <a:r>
              <a:rPr lang="zh-CN" altLang="en-US" sz="2000">
                <a:solidFill>
                  <a:schemeClr val="bg1"/>
                </a:solidFill>
                <a:latin typeface="微软雅黑" panose="020B0503020204020204" charset="-122"/>
                <a:ea typeface="微软雅黑" panose="020B0503020204020204" charset="-122"/>
                <a:sym typeface="+mn-lt"/>
              </a:rPr>
              <a:t>支持向量机（SVM）</a:t>
            </a:r>
            <a:endParaRPr lang="zh-CN" altLang="en-US" sz="2000">
              <a:solidFill>
                <a:schemeClr val="bg1"/>
              </a:solidFill>
              <a:latin typeface="微软雅黑" panose="020B0503020204020204" charset="-122"/>
              <a:ea typeface="微软雅黑" panose="020B0503020204020204" charset="-122"/>
              <a:sym typeface="+mn-lt"/>
            </a:endParaRPr>
          </a:p>
          <a:p>
            <a:pPr algn="l" defTabSz="912495">
              <a:defRPr/>
            </a:pPr>
            <a:endParaRPr lang="zh-CN" altLang="en-US" sz="2000">
              <a:solidFill>
                <a:schemeClr val="bg1"/>
              </a:solidFill>
              <a:latin typeface="微软雅黑" panose="020B0503020204020204" charset="-122"/>
              <a:ea typeface="微软雅黑" panose="020B0503020204020204" charset="-122"/>
              <a:sym typeface="+mn-lt"/>
            </a:endParaRPr>
          </a:p>
        </p:txBody>
      </p:sp>
      <p:cxnSp>
        <p:nvCxnSpPr>
          <p:cNvPr id="24" name="直接连接符 23"/>
          <p:cNvCxnSpPr/>
          <p:nvPr/>
        </p:nvCxnSpPr>
        <p:spPr>
          <a:xfrm>
            <a:off x="1807845" y="2005965"/>
            <a:ext cx="9086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7" name="Group 124"/>
          <p:cNvGrpSpPr/>
          <p:nvPr/>
        </p:nvGrpSpPr>
        <p:grpSpPr>
          <a:xfrm>
            <a:off x="1918970" y="400050"/>
            <a:ext cx="687705" cy="551815"/>
            <a:chOff x="5368132" y="2625725"/>
            <a:chExt cx="465138" cy="391319"/>
          </a:xfrm>
          <a:solidFill>
            <a:sysClr val="window" lastClr="FFFFFF"/>
          </a:solidFill>
        </p:grpSpPr>
        <p:sp>
          <p:nvSpPr>
            <p:cNvPr id="28"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29"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sp>
          <p:nvSpPr>
            <p:cNvPr id="30"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panose="020B0502020104020203" charset="0"/>
                <a:ea typeface="微软雅黑 Light" panose="020B0502040204020203" charset="-122"/>
                <a:sym typeface="Gill Sans" panose="020B0502020104020203" charset="0"/>
              </a:endParaRPr>
            </a:p>
          </p:txBody>
        </p:sp>
      </p:grpSp>
      <p:pic>
        <p:nvPicPr>
          <p:cNvPr id="4" name="图片 3"/>
          <p:cNvPicPr>
            <a:picLocks noChangeAspect="1"/>
          </p:cNvPicPr>
          <p:nvPr/>
        </p:nvPicPr>
        <p:blipFill>
          <a:blip r:embed="rId4"/>
          <a:stretch>
            <a:fillRect/>
          </a:stretch>
        </p:blipFill>
        <p:spPr>
          <a:xfrm>
            <a:off x="729615" y="4836795"/>
            <a:ext cx="1876829" cy="1800000"/>
          </a:xfrm>
          <a:prstGeom prst="rect">
            <a:avLst/>
          </a:prstGeom>
        </p:spPr>
      </p:pic>
      <p:pic>
        <p:nvPicPr>
          <p:cNvPr id="8" name="图片 7"/>
          <p:cNvPicPr>
            <a:picLocks noChangeAspect="1"/>
          </p:cNvPicPr>
          <p:nvPr/>
        </p:nvPicPr>
        <p:blipFill>
          <a:blip r:embed="rId5"/>
          <a:stretch>
            <a:fillRect/>
          </a:stretch>
        </p:blipFill>
        <p:spPr>
          <a:xfrm>
            <a:off x="3231515" y="4836795"/>
            <a:ext cx="1811465" cy="1800000"/>
          </a:xfrm>
          <a:prstGeom prst="rect">
            <a:avLst/>
          </a:prstGeom>
        </p:spPr>
      </p:pic>
      <p:pic>
        <p:nvPicPr>
          <p:cNvPr id="10" name="图片 9" descr="图片1"/>
          <p:cNvPicPr>
            <a:picLocks noChangeAspect="1"/>
          </p:cNvPicPr>
          <p:nvPr/>
        </p:nvPicPr>
        <p:blipFill>
          <a:blip r:embed="rId6"/>
          <a:stretch>
            <a:fillRect/>
          </a:stretch>
        </p:blipFill>
        <p:spPr>
          <a:xfrm>
            <a:off x="5668010" y="4836795"/>
            <a:ext cx="1940260" cy="1800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6" grpId="0" animBg="1"/>
      <p:bldP spid="6" grpId="1" animBg="1"/>
      <p:bldP spid="7" grpId="0" animBg="1"/>
      <p:bldP spid="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b="-17000"/>
          </a:stretch>
        </a:blipFill>
        <a:effectLst/>
      </p:bgPr>
    </p:bg>
    <p:spTree>
      <p:nvGrpSpPr>
        <p:cNvPr id="1" name=""/>
        <p:cNvGrpSpPr/>
        <p:nvPr/>
      </p:nvGrpSpPr>
      <p:grpSpPr>
        <a:xfrm>
          <a:off x="0" y="0"/>
          <a:ext cx="0" cy="0"/>
          <a:chOff x="0" y="0"/>
          <a:chExt cx="0" cy="0"/>
        </a:xfrm>
      </p:grpSpPr>
      <p:sp>
        <p:nvSpPr>
          <p:cNvPr id="7" name="矩形 6"/>
          <p:cNvSpPr/>
          <p:nvPr/>
        </p:nvSpPr>
        <p:spPr>
          <a:xfrm>
            <a:off x="3977640" y="1905635"/>
            <a:ext cx="8214360" cy="3046730"/>
          </a:xfrm>
          <a:prstGeom prst="rect">
            <a:avLst/>
          </a:prstGeom>
          <a:solidFill>
            <a:schemeClr val="accent2">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文本框 11"/>
          <p:cNvSpPr txBox="1"/>
          <p:nvPr/>
        </p:nvSpPr>
        <p:spPr>
          <a:xfrm>
            <a:off x="4134131" y="2386681"/>
            <a:ext cx="7072630" cy="922020"/>
          </a:xfrm>
          <a:prstGeom prst="rect">
            <a:avLst/>
          </a:prstGeom>
          <a:noFill/>
        </p:spPr>
        <p:txBody>
          <a:bodyPr wrap="none" rtlCol="0">
            <a:spAutoFit/>
          </a:bodyPr>
          <a:lstStyle/>
          <a:p>
            <a:pPr algn="ctr"/>
            <a:r>
              <a:rPr sz="5400" b="1">
                <a:solidFill>
                  <a:schemeClr val="accent1">
                    <a:lumMod val="50000"/>
                  </a:schemeClr>
                </a:solidFill>
                <a:latin typeface="+mj-ea"/>
                <a:ea typeface="+mj-ea"/>
              </a:rPr>
              <a:t>网格分类的</a:t>
            </a:r>
            <a:r>
              <a:rPr sz="5400" b="1">
                <a:solidFill>
                  <a:schemeClr val="accent1">
                    <a:lumMod val="50000"/>
                  </a:schemeClr>
                </a:solidFill>
                <a:latin typeface="+mj-ea"/>
                <a:ea typeface="+mj-ea"/>
              </a:rPr>
              <a:t>轻量级代理</a:t>
            </a:r>
            <a:endParaRPr sz="5400" b="1">
              <a:solidFill>
                <a:schemeClr val="accent1">
                  <a:lumMod val="50000"/>
                </a:schemeClr>
              </a:solidFill>
              <a:latin typeface="+mj-ea"/>
              <a:ea typeface="+mj-ea"/>
            </a:endParaRPr>
          </a:p>
        </p:txBody>
      </p:sp>
      <p:sp>
        <p:nvSpPr>
          <p:cNvPr id="17" name="文本框 16"/>
          <p:cNvSpPr txBox="1"/>
          <p:nvPr/>
        </p:nvSpPr>
        <p:spPr>
          <a:xfrm>
            <a:off x="9999648" y="3524443"/>
            <a:ext cx="1207135" cy="666115"/>
          </a:xfrm>
          <a:prstGeom prst="rect">
            <a:avLst/>
          </a:prstGeom>
          <a:noFill/>
        </p:spPr>
        <p:txBody>
          <a:bodyPr wrap="none" rtlCol="0">
            <a:spAutoFit/>
          </a:bodyPr>
          <a:lstStyle/>
          <a:p>
            <a:pPr algn="l"/>
            <a:r>
              <a:rPr lang="en-US" altLang="zh-CN" sz="3735">
                <a:solidFill>
                  <a:schemeClr val="accent1">
                    <a:lumMod val="50000"/>
                  </a:schemeClr>
                </a:solidFill>
                <a:latin typeface="+mj-lt"/>
              </a:rPr>
              <a:t>GCS</a:t>
            </a:r>
            <a:endParaRPr lang="en-US" altLang="zh-CN" sz="3735">
              <a:solidFill>
                <a:schemeClr val="accent1">
                  <a:lumMod val="50000"/>
                </a:schemeClr>
              </a:solidFill>
              <a:latin typeface="+mj-lt"/>
            </a:endParaRPr>
          </a:p>
        </p:txBody>
      </p:sp>
      <p:sp>
        <p:nvSpPr>
          <p:cNvPr id="2" name="矩形 1"/>
          <p:cNvSpPr/>
          <p:nvPr/>
        </p:nvSpPr>
        <p:spPr>
          <a:xfrm>
            <a:off x="11206270" y="2272861"/>
            <a:ext cx="741781" cy="231227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b="-14000"/>
          </a:stretch>
        </a:blipFill>
        <a:effectLst/>
      </p:bgPr>
    </p:bg>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1398636" y="836564"/>
            <a:ext cx="62103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l" defTabSz="912495">
              <a:defRPr/>
            </a:pPr>
            <a:r>
              <a:rPr lang="en-US" altLang="zh-CN" sz="1600">
                <a:solidFill>
                  <a:schemeClr val="accent4">
                    <a:lumMod val="75000"/>
                  </a:schemeClr>
                </a:solidFill>
                <a:latin typeface="+mj-lt"/>
                <a:ea typeface="+mj-ea"/>
              </a:rPr>
              <a:t>GCS</a:t>
            </a:r>
            <a:endParaRPr lang="en-US" altLang="zh-CN" sz="1600">
              <a:solidFill>
                <a:schemeClr val="accent4">
                  <a:lumMod val="75000"/>
                </a:schemeClr>
              </a:solidFill>
              <a:latin typeface="+mj-lt"/>
              <a:ea typeface="+mj-ea"/>
            </a:endParaRPr>
          </a:p>
        </p:txBody>
      </p:sp>
      <p:sp>
        <p:nvSpPr>
          <p:cNvPr id="10" name="文本框 9"/>
          <p:cNvSpPr txBox="1">
            <a:spLocks noChangeArrowheads="1"/>
          </p:cNvSpPr>
          <p:nvPr/>
        </p:nvSpPr>
        <p:spPr bwMode="auto">
          <a:xfrm>
            <a:off x="1398636" y="348269"/>
            <a:ext cx="357378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l" defTabSz="912495">
              <a:defRPr/>
            </a:pPr>
            <a:r>
              <a:rPr sz="2665">
                <a:solidFill>
                  <a:schemeClr val="accent4">
                    <a:lumMod val="75000"/>
                  </a:schemeClr>
                </a:solidFill>
                <a:latin typeface="+mj-lt"/>
                <a:ea typeface="+mj-ea"/>
              </a:rPr>
              <a:t>网格分类的轻量级代理</a:t>
            </a:r>
            <a:endParaRPr sz="2665">
              <a:solidFill>
                <a:schemeClr val="accent4">
                  <a:lumMod val="75000"/>
                </a:schemeClr>
              </a:solidFill>
              <a:latin typeface="+mj-lt"/>
              <a:ea typeface="+mj-ea"/>
            </a:endParaRPr>
          </a:p>
        </p:txBody>
      </p:sp>
      <p:sp>
        <p:nvSpPr>
          <p:cNvPr id="15" name="椭圆 14"/>
          <p:cNvSpPr/>
          <p:nvPr/>
        </p:nvSpPr>
        <p:spPr>
          <a:xfrm>
            <a:off x="422787" y="284638"/>
            <a:ext cx="893300" cy="8933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7" name="直接连接符 16"/>
          <p:cNvCxnSpPr/>
          <p:nvPr/>
        </p:nvCxnSpPr>
        <p:spPr>
          <a:xfrm>
            <a:off x="4950191" y="605696"/>
            <a:ext cx="7233285"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Group 12"/>
          <p:cNvGrpSpPr>
            <a:grpSpLocks noChangeAspect="1"/>
          </p:cNvGrpSpPr>
          <p:nvPr/>
        </p:nvGrpSpPr>
        <p:grpSpPr bwMode="auto">
          <a:xfrm>
            <a:off x="603747" y="500971"/>
            <a:ext cx="513224" cy="460633"/>
            <a:chOff x="2211" y="1420"/>
            <a:chExt cx="283" cy="254"/>
          </a:xfrm>
          <a:solidFill>
            <a:schemeClr val="bg1"/>
          </a:solidFill>
        </p:grpSpPr>
        <p:sp>
          <p:nvSpPr>
            <p:cNvPr id="19" name="Freeform 13"/>
            <p:cNvSpPr>
              <a:spLocks noEditPoints="1"/>
            </p:cNvSpPr>
            <p:nvPr/>
          </p:nvSpPr>
          <p:spPr bwMode="auto">
            <a:xfrm>
              <a:off x="2211" y="1420"/>
              <a:ext cx="150" cy="254"/>
            </a:xfrm>
            <a:custGeom>
              <a:avLst/>
              <a:gdLst>
                <a:gd name="T0" fmla="*/ 400 w 425"/>
                <a:gd name="T1" fmla="*/ 720 h 720"/>
                <a:gd name="T2" fmla="*/ 395 w 425"/>
                <a:gd name="T3" fmla="*/ 720 h 720"/>
                <a:gd name="T4" fmla="*/ 20 w 425"/>
                <a:gd name="T5" fmla="*/ 620 h 720"/>
                <a:gd name="T6" fmla="*/ 0 w 425"/>
                <a:gd name="T7" fmla="*/ 595 h 720"/>
                <a:gd name="T8" fmla="*/ 0 w 425"/>
                <a:gd name="T9" fmla="*/ 25 h 720"/>
                <a:gd name="T10" fmla="*/ 10 w 425"/>
                <a:gd name="T11" fmla="*/ 5 h 720"/>
                <a:gd name="T12" fmla="*/ 30 w 425"/>
                <a:gd name="T13" fmla="*/ 0 h 720"/>
                <a:gd name="T14" fmla="*/ 405 w 425"/>
                <a:gd name="T15" fmla="*/ 100 h 720"/>
                <a:gd name="T16" fmla="*/ 425 w 425"/>
                <a:gd name="T17" fmla="*/ 125 h 720"/>
                <a:gd name="T18" fmla="*/ 425 w 425"/>
                <a:gd name="T19" fmla="*/ 695 h 720"/>
                <a:gd name="T20" fmla="*/ 415 w 425"/>
                <a:gd name="T21" fmla="*/ 715 h 720"/>
                <a:gd name="T22" fmla="*/ 400 w 425"/>
                <a:gd name="T23" fmla="*/ 720 h 720"/>
                <a:gd name="T24" fmla="*/ 50 w 425"/>
                <a:gd name="T25" fmla="*/ 575 h 720"/>
                <a:gd name="T26" fmla="*/ 375 w 425"/>
                <a:gd name="T27" fmla="*/ 660 h 720"/>
                <a:gd name="T28" fmla="*/ 375 w 425"/>
                <a:gd name="T29" fmla="*/ 145 h 720"/>
                <a:gd name="T30" fmla="*/ 50 w 425"/>
                <a:gd name="T31" fmla="*/ 55 h 720"/>
                <a:gd name="T32" fmla="*/ 50 w 425"/>
                <a:gd name="T33" fmla="*/ 5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0">
                  <a:moveTo>
                    <a:pt x="400" y="720"/>
                  </a:moveTo>
                  <a:cubicBezTo>
                    <a:pt x="395" y="720"/>
                    <a:pt x="395" y="720"/>
                    <a:pt x="395" y="720"/>
                  </a:cubicBezTo>
                  <a:cubicBezTo>
                    <a:pt x="20" y="620"/>
                    <a:pt x="20" y="620"/>
                    <a:pt x="20" y="620"/>
                  </a:cubicBezTo>
                  <a:cubicBezTo>
                    <a:pt x="10" y="620"/>
                    <a:pt x="0" y="610"/>
                    <a:pt x="0" y="595"/>
                  </a:cubicBezTo>
                  <a:cubicBezTo>
                    <a:pt x="0" y="25"/>
                    <a:pt x="0" y="25"/>
                    <a:pt x="0" y="25"/>
                  </a:cubicBezTo>
                  <a:cubicBezTo>
                    <a:pt x="0" y="15"/>
                    <a:pt x="5" y="10"/>
                    <a:pt x="10" y="5"/>
                  </a:cubicBezTo>
                  <a:cubicBezTo>
                    <a:pt x="15" y="0"/>
                    <a:pt x="25" y="0"/>
                    <a:pt x="30" y="0"/>
                  </a:cubicBezTo>
                  <a:cubicBezTo>
                    <a:pt x="405" y="100"/>
                    <a:pt x="405" y="100"/>
                    <a:pt x="405" y="100"/>
                  </a:cubicBezTo>
                  <a:cubicBezTo>
                    <a:pt x="415" y="105"/>
                    <a:pt x="425" y="115"/>
                    <a:pt x="425" y="125"/>
                  </a:cubicBezTo>
                  <a:cubicBezTo>
                    <a:pt x="425" y="695"/>
                    <a:pt x="425" y="695"/>
                    <a:pt x="425" y="695"/>
                  </a:cubicBezTo>
                  <a:cubicBezTo>
                    <a:pt x="425" y="705"/>
                    <a:pt x="420" y="710"/>
                    <a:pt x="415" y="715"/>
                  </a:cubicBezTo>
                  <a:cubicBezTo>
                    <a:pt x="410" y="720"/>
                    <a:pt x="405" y="720"/>
                    <a:pt x="400" y="720"/>
                  </a:cubicBezTo>
                  <a:close/>
                  <a:moveTo>
                    <a:pt x="50" y="575"/>
                  </a:moveTo>
                  <a:cubicBezTo>
                    <a:pt x="375" y="660"/>
                    <a:pt x="375" y="660"/>
                    <a:pt x="375" y="660"/>
                  </a:cubicBezTo>
                  <a:cubicBezTo>
                    <a:pt x="375" y="145"/>
                    <a:pt x="375" y="145"/>
                    <a:pt x="375" y="145"/>
                  </a:cubicBezTo>
                  <a:cubicBezTo>
                    <a:pt x="50" y="55"/>
                    <a:pt x="50" y="55"/>
                    <a:pt x="50" y="55"/>
                  </a:cubicBezTo>
                  <a:cubicBezTo>
                    <a:pt x="50" y="575"/>
                    <a:pt x="50" y="575"/>
                    <a:pt x="50" y="5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 name="Freeform 14"/>
            <p:cNvSpPr>
              <a:spLocks noEditPoints="1"/>
            </p:cNvSpPr>
            <p:nvPr/>
          </p:nvSpPr>
          <p:spPr bwMode="auto">
            <a:xfrm>
              <a:off x="2239" y="1420"/>
              <a:ext cx="255" cy="254"/>
            </a:xfrm>
            <a:custGeom>
              <a:avLst/>
              <a:gdLst>
                <a:gd name="T0" fmla="*/ 320 w 720"/>
                <a:gd name="T1" fmla="*/ 720 h 720"/>
                <a:gd name="T2" fmla="*/ 305 w 720"/>
                <a:gd name="T3" fmla="*/ 715 h 720"/>
                <a:gd name="T4" fmla="*/ 295 w 720"/>
                <a:gd name="T5" fmla="*/ 695 h 720"/>
                <a:gd name="T6" fmla="*/ 295 w 720"/>
                <a:gd name="T7" fmla="*/ 125 h 720"/>
                <a:gd name="T8" fmla="*/ 315 w 720"/>
                <a:gd name="T9" fmla="*/ 100 h 720"/>
                <a:gd name="T10" fmla="*/ 690 w 720"/>
                <a:gd name="T11" fmla="*/ 0 h 720"/>
                <a:gd name="T12" fmla="*/ 710 w 720"/>
                <a:gd name="T13" fmla="*/ 5 h 720"/>
                <a:gd name="T14" fmla="*/ 720 w 720"/>
                <a:gd name="T15" fmla="*/ 25 h 720"/>
                <a:gd name="T16" fmla="*/ 720 w 720"/>
                <a:gd name="T17" fmla="*/ 595 h 720"/>
                <a:gd name="T18" fmla="*/ 700 w 720"/>
                <a:gd name="T19" fmla="*/ 620 h 720"/>
                <a:gd name="T20" fmla="*/ 325 w 720"/>
                <a:gd name="T21" fmla="*/ 720 h 720"/>
                <a:gd name="T22" fmla="*/ 320 w 720"/>
                <a:gd name="T23" fmla="*/ 720 h 720"/>
                <a:gd name="T24" fmla="*/ 345 w 720"/>
                <a:gd name="T25" fmla="*/ 145 h 720"/>
                <a:gd name="T26" fmla="*/ 345 w 720"/>
                <a:gd name="T27" fmla="*/ 665 h 720"/>
                <a:gd name="T28" fmla="*/ 670 w 720"/>
                <a:gd name="T29" fmla="*/ 580 h 720"/>
                <a:gd name="T30" fmla="*/ 670 w 720"/>
                <a:gd name="T31" fmla="*/ 55 h 720"/>
                <a:gd name="T32" fmla="*/ 345 w 720"/>
                <a:gd name="T33" fmla="*/ 145 h 720"/>
                <a:gd name="T34" fmla="*/ 135 w 720"/>
                <a:gd name="T35" fmla="*/ 225 h 720"/>
                <a:gd name="T36" fmla="*/ 165 w 720"/>
                <a:gd name="T37" fmla="*/ 320 h 720"/>
                <a:gd name="T38" fmla="*/ 265 w 720"/>
                <a:gd name="T39" fmla="*/ 320 h 720"/>
                <a:gd name="T40" fmla="*/ 180 w 720"/>
                <a:gd name="T41" fmla="*/ 380 h 720"/>
                <a:gd name="T42" fmla="*/ 215 w 720"/>
                <a:gd name="T43" fmla="*/ 475 h 720"/>
                <a:gd name="T44" fmla="*/ 135 w 720"/>
                <a:gd name="T45" fmla="*/ 415 h 720"/>
                <a:gd name="T46" fmla="*/ 50 w 720"/>
                <a:gd name="T47" fmla="*/ 475 h 720"/>
                <a:gd name="T48" fmla="*/ 85 w 720"/>
                <a:gd name="T49" fmla="*/ 380 h 720"/>
                <a:gd name="T50" fmla="*/ 0 w 720"/>
                <a:gd name="T51" fmla="*/ 320 h 720"/>
                <a:gd name="T52" fmla="*/ 100 w 720"/>
                <a:gd name="T53" fmla="*/ 320 h 720"/>
                <a:gd name="T54" fmla="*/ 135 w 720"/>
                <a:gd name="T55" fmla="*/ 22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0" h="720">
                  <a:moveTo>
                    <a:pt x="320" y="720"/>
                  </a:moveTo>
                  <a:cubicBezTo>
                    <a:pt x="315" y="720"/>
                    <a:pt x="310" y="720"/>
                    <a:pt x="305" y="715"/>
                  </a:cubicBezTo>
                  <a:cubicBezTo>
                    <a:pt x="300" y="710"/>
                    <a:pt x="295" y="705"/>
                    <a:pt x="295" y="695"/>
                  </a:cubicBezTo>
                  <a:cubicBezTo>
                    <a:pt x="295" y="125"/>
                    <a:pt x="295" y="125"/>
                    <a:pt x="295" y="125"/>
                  </a:cubicBezTo>
                  <a:cubicBezTo>
                    <a:pt x="295" y="115"/>
                    <a:pt x="305" y="105"/>
                    <a:pt x="315" y="100"/>
                  </a:cubicBezTo>
                  <a:cubicBezTo>
                    <a:pt x="690" y="0"/>
                    <a:pt x="690" y="0"/>
                    <a:pt x="690" y="0"/>
                  </a:cubicBezTo>
                  <a:cubicBezTo>
                    <a:pt x="700" y="0"/>
                    <a:pt x="705" y="0"/>
                    <a:pt x="710" y="5"/>
                  </a:cubicBezTo>
                  <a:cubicBezTo>
                    <a:pt x="715" y="10"/>
                    <a:pt x="720" y="15"/>
                    <a:pt x="720" y="25"/>
                  </a:cubicBezTo>
                  <a:cubicBezTo>
                    <a:pt x="720" y="595"/>
                    <a:pt x="720" y="595"/>
                    <a:pt x="720" y="595"/>
                  </a:cubicBezTo>
                  <a:cubicBezTo>
                    <a:pt x="720" y="605"/>
                    <a:pt x="710" y="615"/>
                    <a:pt x="700" y="620"/>
                  </a:cubicBezTo>
                  <a:cubicBezTo>
                    <a:pt x="325" y="720"/>
                    <a:pt x="325" y="720"/>
                    <a:pt x="325" y="720"/>
                  </a:cubicBezTo>
                  <a:lnTo>
                    <a:pt x="320" y="720"/>
                  </a:lnTo>
                  <a:close/>
                  <a:moveTo>
                    <a:pt x="345" y="145"/>
                  </a:moveTo>
                  <a:cubicBezTo>
                    <a:pt x="345" y="665"/>
                    <a:pt x="345" y="665"/>
                    <a:pt x="345" y="665"/>
                  </a:cubicBezTo>
                  <a:cubicBezTo>
                    <a:pt x="670" y="580"/>
                    <a:pt x="670" y="580"/>
                    <a:pt x="670" y="580"/>
                  </a:cubicBezTo>
                  <a:cubicBezTo>
                    <a:pt x="670" y="55"/>
                    <a:pt x="670" y="55"/>
                    <a:pt x="670" y="55"/>
                  </a:cubicBezTo>
                  <a:lnTo>
                    <a:pt x="345" y="145"/>
                  </a:lnTo>
                  <a:close/>
                  <a:moveTo>
                    <a:pt x="135" y="225"/>
                  </a:moveTo>
                  <a:cubicBezTo>
                    <a:pt x="165" y="320"/>
                    <a:pt x="165" y="320"/>
                    <a:pt x="165" y="320"/>
                  </a:cubicBezTo>
                  <a:cubicBezTo>
                    <a:pt x="265" y="320"/>
                    <a:pt x="265" y="320"/>
                    <a:pt x="265" y="320"/>
                  </a:cubicBezTo>
                  <a:cubicBezTo>
                    <a:pt x="180" y="380"/>
                    <a:pt x="180" y="380"/>
                    <a:pt x="180" y="380"/>
                  </a:cubicBezTo>
                  <a:cubicBezTo>
                    <a:pt x="215" y="475"/>
                    <a:pt x="215" y="475"/>
                    <a:pt x="215" y="475"/>
                  </a:cubicBezTo>
                  <a:cubicBezTo>
                    <a:pt x="135" y="415"/>
                    <a:pt x="135" y="415"/>
                    <a:pt x="135" y="415"/>
                  </a:cubicBezTo>
                  <a:cubicBezTo>
                    <a:pt x="50" y="475"/>
                    <a:pt x="50" y="475"/>
                    <a:pt x="50" y="475"/>
                  </a:cubicBezTo>
                  <a:cubicBezTo>
                    <a:pt x="85" y="380"/>
                    <a:pt x="85" y="380"/>
                    <a:pt x="85" y="380"/>
                  </a:cubicBezTo>
                  <a:cubicBezTo>
                    <a:pt x="0" y="320"/>
                    <a:pt x="0" y="320"/>
                    <a:pt x="0" y="320"/>
                  </a:cubicBezTo>
                  <a:cubicBezTo>
                    <a:pt x="100" y="320"/>
                    <a:pt x="100" y="320"/>
                    <a:pt x="100" y="320"/>
                  </a:cubicBezTo>
                  <a:lnTo>
                    <a:pt x="135" y="2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4" name="Freeform 15"/>
            <p:cNvSpPr>
              <a:spLocks noEditPoints="1"/>
            </p:cNvSpPr>
            <p:nvPr/>
          </p:nvSpPr>
          <p:spPr bwMode="auto">
            <a:xfrm>
              <a:off x="2382" y="1483"/>
              <a:ext cx="80" cy="132"/>
            </a:xfrm>
            <a:custGeom>
              <a:avLst/>
              <a:gdLst>
                <a:gd name="T0" fmla="*/ 30 w 225"/>
                <a:gd name="T1" fmla="*/ 100 h 375"/>
                <a:gd name="T2" fmla="*/ 5 w 225"/>
                <a:gd name="T3" fmla="*/ 80 h 375"/>
                <a:gd name="T4" fmla="*/ 20 w 225"/>
                <a:gd name="T5" fmla="*/ 50 h 375"/>
                <a:gd name="T6" fmla="*/ 185 w 225"/>
                <a:gd name="T7" fmla="*/ 5 h 375"/>
                <a:gd name="T8" fmla="*/ 215 w 225"/>
                <a:gd name="T9" fmla="*/ 25 h 375"/>
                <a:gd name="T10" fmla="*/ 195 w 225"/>
                <a:gd name="T11" fmla="*/ 55 h 375"/>
                <a:gd name="T12" fmla="*/ 30 w 225"/>
                <a:gd name="T13" fmla="*/ 100 h 375"/>
                <a:gd name="T14" fmla="*/ 30 w 225"/>
                <a:gd name="T15" fmla="*/ 100 h 375"/>
                <a:gd name="T16" fmla="*/ 30 w 225"/>
                <a:gd name="T17" fmla="*/ 235 h 375"/>
                <a:gd name="T18" fmla="*/ 5 w 225"/>
                <a:gd name="T19" fmla="*/ 215 h 375"/>
                <a:gd name="T20" fmla="*/ 25 w 225"/>
                <a:gd name="T21" fmla="*/ 185 h 375"/>
                <a:gd name="T22" fmla="*/ 190 w 225"/>
                <a:gd name="T23" fmla="*/ 140 h 375"/>
                <a:gd name="T24" fmla="*/ 220 w 225"/>
                <a:gd name="T25" fmla="*/ 160 h 375"/>
                <a:gd name="T26" fmla="*/ 200 w 225"/>
                <a:gd name="T27" fmla="*/ 190 h 375"/>
                <a:gd name="T28" fmla="*/ 35 w 225"/>
                <a:gd name="T29" fmla="*/ 235 h 375"/>
                <a:gd name="T30" fmla="*/ 30 w 225"/>
                <a:gd name="T31" fmla="*/ 235 h 375"/>
                <a:gd name="T32" fmla="*/ 30 w 225"/>
                <a:gd name="T33" fmla="*/ 375 h 375"/>
                <a:gd name="T34" fmla="*/ 5 w 225"/>
                <a:gd name="T35" fmla="*/ 355 h 375"/>
                <a:gd name="T36" fmla="*/ 25 w 225"/>
                <a:gd name="T37" fmla="*/ 325 h 375"/>
                <a:gd name="T38" fmla="*/ 190 w 225"/>
                <a:gd name="T39" fmla="*/ 280 h 375"/>
                <a:gd name="T40" fmla="*/ 220 w 225"/>
                <a:gd name="T41" fmla="*/ 300 h 375"/>
                <a:gd name="T42" fmla="*/ 200 w 225"/>
                <a:gd name="T43" fmla="*/ 330 h 375"/>
                <a:gd name="T44" fmla="*/ 35 w 225"/>
                <a:gd name="T45" fmla="*/ 375 h 375"/>
                <a:gd name="T46" fmla="*/ 30 w 225"/>
                <a:gd name="T47" fmla="*/ 37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5" h="375">
                  <a:moveTo>
                    <a:pt x="30" y="100"/>
                  </a:moveTo>
                  <a:cubicBezTo>
                    <a:pt x="20" y="100"/>
                    <a:pt x="10" y="95"/>
                    <a:pt x="5" y="80"/>
                  </a:cubicBezTo>
                  <a:cubicBezTo>
                    <a:pt x="0" y="65"/>
                    <a:pt x="10" y="55"/>
                    <a:pt x="20" y="50"/>
                  </a:cubicBezTo>
                  <a:cubicBezTo>
                    <a:pt x="185" y="5"/>
                    <a:pt x="185" y="5"/>
                    <a:pt x="185" y="5"/>
                  </a:cubicBezTo>
                  <a:cubicBezTo>
                    <a:pt x="200" y="0"/>
                    <a:pt x="210" y="10"/>
                    <a:pt x="215" y="25"/>
                  </a:cubicBezTo>
                  <a:cubicBezTo>
                    <a:pt x="220" y="40"/>
                    <a:pt x="210" y="50"/>
                    <a:pt x="195" y="55"/>
                  </a:cubicBezTo>
                  <a:cubicBezTo>
                    <a:pt x="30" y="100"/>
                    <a:pt x="30" y="100"/>
                    <a:pt x="30" y="100"/>
                  </a:cubicBezTo>
                  <a:cubicBezTo>
                    <a:pt x="35" y="100"/>
                    <a:pt x="30" y="100"/>
                    <a:pt x="30" y="100"/>
                  </a:cubicBezTo>
                  <a:close/>
                  <a:moveTo>
                    <a:pt x="30" y="235"/>
                  </a:moveTo>
                  <a:cubicBezTo>
                    <a:pt x="15" y="235"/>
                    <a:pt x="5" y="230"/>
                    <a:pt x="5" y="215"/>
                  </a:cubicBezTo>
                  <a:cubicBezTo>
                    <a:pt x="0" y="200"/>
                    <a:pt x="10" y="190"/>
                    <a:pt x="25" y="185"/>
                  </a:cubicBezTo>
                  <a:cubicBezTo>
                    <a:pt x="190" y="140"/>
                    <a:pt x="190" y="140"/>
                    <a:pt x="190" y="140"/>
                  </a:cubicBezTo>
                  <a:cubicBezTo>
                    <a:pt x="205" y="135"/>
                    <a:pt x="215" y="145"/>
                    <a:pt x="220" y="160"/>
                  </a:cubicBezTo>
                  <a:cubicBezTo>
                    <a:pt x="225" y="175"/>
                    <a:pt x="215" y="185"/>
                    <a:pt x="200" y="190"/>
                  </a:cubicBezTo>
                  <a:cubicBezTo>
                    <a:pt x="35" y="235"/>
                    <a:pt x="35" y="235"/>
                    <a:pt x="35" y="235"/>
                  </a:cubicBezTo>
                  <a:lnTo>
                    <a:pt x="30" y="235"/>
                  </a:lnTo>
                  <a:close/>
                  <a:moveTo>
                    <a:pt x="30" y="375"/>
                  </a:moveTo>
                  <a:cubicBezTo>
                    <a:pt x="20" y="375"/>
                    <a:pt x="10" y="370"/>
                    <a:pt x="5" y="355"/>
                  </a:cubicBezTo>
                  <a:cubicBezTo>
                    <a:pt x="0" y="340"/>
                    <a:pt x="10" y="330"/>
                    <a:pt x="25" y="325"/>
                  </a:cubicBezTo>
                  <a:cubicBezTo>
                    <a:pt x="190" y="280"/>
                    <a:pt x="190" y="280"/>
                    <a:pt x="190" y="280"/>
                  </a:cubicBezTo>
                  <a:cubicBezTo>
                    <a:pt x="205" y="275"/>
                    <a:pt x="215" y="285"/>
                    <a:pt x="220" y="300"/>
                  </a:cubicBezTo>
                  <a:cubicBezTo>
                    <a:pt x="225" y="315"/>
                    <a:pt x="215" y="325"/>
                    <a:pt x="200" y="330"/>
                  </a:cubicBezTo>
                  <a:cubicBezTo>
                    <a:pt x="35" y="375"/>
                    <a:pt x="35" y="375"/>
                    <a:pt x="35" y="375"/>
                  </a:cubicBezTo>
                  <a:cubicBezTo>
                    <a:pt x="35" y="370"/>
                    <a:pt x="30" y="375"/>
                    <a:pt x="30" y="3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35" name="任意多边形 34"/>
          <p:cNvSpPr/>
          <p:nvPr>
            <p:custDataLst>
              <p:tags r:id="rId2"/>
            </p:custDataLst>
          </p:nvPr>
        </p:nvSpPr>
        <p:spPr>
          <a:xfrm>
            <a:off x="5199341" y="2950718"/>
            <a:ext cx="1842847" cy="1842833"/>
          </a:xfrm>
          <a:custGeom>
            <a:avLst/>
            <a:gdLst>
              <a:gd name="connsiteX0" fmla="*/ 0 w 1533837"/>
              <a:gd name="connsiteY0" fmla="*/ 766913 h 1533826"/>
              <a:gd name="connsiteX1" fmla="*/ 766919 w 1533837"/>
              <a:gd name="connsiteY1" fmla="*/ 0 h 1533826"/>
              <a:gd name="connsiteX2" fmla="*/ 1533838 w 1533837"/>
              <a:gd name="connsiteY2" fmla="*/ 766913 h 1533826"/>
              <a:gd name="connsiteX3" fmla="*/ 766919 w 1533837"/>
              <a:gd name="connsiteY3" fmla="*/ 1533826 h 1533826"/>
              <a:gd name="connsiteX4" fmla="*/ 0 w 1533837"/>
              <a:gd name="connsiteY4" fmla="*/ 766913 h 1533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837" h="1533826">
                <a:moveTo>
                  <a:pt x="0" y="766913"/>
                </a:moveTo>
                <a:cubicBezTo>
                  <a:pt x="0" y="343359"/>
                  <a:pt x="343361" y="0"/>
                  <a:pt x="766919" y="0"/>
                </a:cubicBezTo>
                <a:cubicBezTo>
                  <a:pt x="1190477" y="0"/>
                  <a:pt x="1533838" y="343359"/>
                  <a:pt x="1533838" y="766913"/>
                </a:cubicBezTo>
                <a:cubicBezTo>
                  <a:pt x="1533838" y="1190467"/>
                  <a:pt x="1190477" y="1533826"/>
                  <a:pt x="766919" y="1533826"/>
                </a:cubicBezTo>
                <a:cubicBezTo>
                  <a:pt x="343361" y="1533826"/>
                  <a:pt x="0" y="1190467"/>
                  <a:pt x="0" y="766913"/>
                </a:cubicBezTo>
                <a:close/>
              </a:path>
            </a:pathLst>
          </a:custGeom>
          <a:solidFill>
            <a:schemeClr val="accent4">
              <a:lumMod val="75000"/>
            </a:schemeClr>
          </a:solidFill>
          <a:ln w="285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36" name="任意多边形 35"/>
          <p:cNvSpPr/>
          <p:nvPr>
            <p:custDataLst>
              <p:tags r:id="rId3"/>
            </p:custDataLst>
          </p:nvPr>
        </p:nvSpPr>
        <p:spPr>
          <a:xfrm rot="16200000">
            <a:off x="5997765" y="2807863"/>
            <a:ext cx="246000" cy="39708"/>
          </a:xfrm>
          <a:custGeom>
            <a:avLst/>
            <a:gdLst>
              <a:gd name="connsiteX0" fmla="*/ 0 w 204751"/>
              <a:gd name="connsiteY0" fmla="*/ 16525 h 33050"/>
              <a:gd name="connsiteX1" fmla="*/ 204751 w 204751"/>
              <a:gd name="connsiteY1" fmla="*/ 16525 h 33050"/>
            </a:gdLst>
            <a:ahLst/>
            <a:cxnLst>
              <a:cxn ang="0">
                <a:pos x="connsiteX0" y="connsiteY0"/>
              </a:cxn>
              <a:cxn ang="0">
                <a:pos x="connsiteX1" y="connsiteY1"/>
              </a:cxn>
            </a:cxnLst>
            <a:rect l="l" t="t" r="r" b="b"/>
            <a:pathLst>
              <a:path w="204751" h="33050">
                <a:moveTo>
                  <a:pt x="0" y="16525"/>
                </a:moveTo>
                <a:lnTo>
                  <a:pt x="204751" y="16525"/>
                </a:lnTo>
              </a:path>
            </a:pathLst>
          </a:custGeom>
          <a:noFill/>
          <a:ln>
            <a:solidFill>
              <a:schemeClr val="tx1">
                <a:lumMod val="85000"/>
                <a:lumOff val="1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46606" tIns="15209" rIns="146610" bIns="15208" numCol="1" spcCol="1270" anchor="ctr" anchorCtr="0">
            <a:noAutofit/>
          </a:bodyPr>
          <a:lstStyle/>
          <a:p>
            <a:pPr lvl="0" algn="ctr" defTabSz="222250">
              <a:lnSpc>
                <a:spcPct val="90000"/>
              </a:lnSpc>
              <a:spcBef>
                <a:spcPct val="0"/>
              </a:spcBef>
              <a:spcAft>
                <a:spcPct val="35000"/>
              </a:spcAft>
            </a:pPr>
            <a:endParaRPr lang="zh-CN" altLang="en-US" sz="665" kern="1200"/>
          </a:p>
        </p:txBody>
      </p:sp>
      <p:sp>
        <p:nvSpPr>
          <p:cNvPr id="37" name="任意多边形 36"/>
          <p:cNvSpPr/>
          <p:nvPr>
            <p:custDataLst>
              <p:tags r:id="rId4"/>
            </p:custDataLst>
          </p:nvPr>
        </p:nvSpPr>
        <p:spPr>
          <a:xfrm>
            <a:off x="5501316" y="1465819"/>
            <a:ext cx="1238897" cy="1238897"/>
          </a:xfrm>
          <a:custGeom>
            <a:avLst/>
            <a:gdLst>
              <a:gd name="connsiteX0" fmla="*/ 0 w 1031158"/>
              <a:gd name="connsiteY0" fmla="*/ 515579 h 1031158"/>
              <a:gd name="connsiteX1" fmla="*/ 515579 w 1031158"/>
              <a:gd name="connsiteY1" fmla="*/ 0 h 1031158"/>
              <a:gd name="connsiteX2" fmla="*/ 1031158 w 1031158"/>
              <a:gd name="connsiteY2" fmla="*/ 515579 h 1031158"/>
              <a:gd name="connsiteX3" fmla="*/ 515579 w 1031158"/>
              <a:gd name="connsiteY3" fmla="*/ 1031158 h 1031158"/>
              <a:gd name="connsiteX4" fmla="*/ 0 w 1031158"/>
              <a:gd name="connsiteY4" fmla="*/ 515579 h 1031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58" h="1031158">
                <a:moveTo>
                  <a:pt x="0" y="515579"/>
                </a:moveTo>
                <a:cubicBezTo>
                  <a:pt x="0" y="230833"/>
                  <a:pt x="230833" y="0"/>
                  <a:pt x="515579" y="0"/>
                </a:cubicBezTo>
                <a:cubicBezTo>
                  <a:pt x="800325" y="0"/>
                  <a:pt x="1031158" y="230833"/>
                  <a:pt x="1031158" y="515579"/>
                </a:cubicBezTo>
                <a:cubicBezTo>
                  <a:pt x="1031158" y="800325"/>
                  <a:pt x="800325" y="1031158"/>
                  <a:pt x="515579" y="1031158"/>
                </a:cubicBezTo>
                <a:cubicBezTo>
                  <a:pt x="230833" y="1031158"/>
                  <a:pt x="0" y="800325"/>
                  <a:pt x="0" y="515579"/>
                </a:cubicBezTo>
                <a:close/>
              </a:path>
            </a:pathLst>
          </a:custGeom>
          <a:solidFill>
            <a:schemeClr val="accent4">
              <a:lumMod val="60000"/>
              <a:lumOff val="40000"/>
            </a:schemeClr>
          </a:solidFill>
          <a:ln w="285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50" name="任意多边形 49"/>
          <p:cNvSpPr/>
          <p:nvPr>
            <p:custDataLst>
              <p:tags r:id="rId5"/>
            </p:custDataLst>
          </p:nvPr>
        </p:nvSpPr>
        <p:spPr>
          <a:xfrm>
            <a:off x="7042189" y="3852281"/>
            <a:ext cx="210563" cy="39708"/>
          </a:xfrm>
          <a:custGeom>
            <a:avLst/>
            <a:gdLst>
              <a:gd name="connsiteX0" fmla="*/ 0 w 175255"/>
              <a:gd name="connsiteY0" fmla="*/ 16525 h 33050"/>
              <a:gd name="connsiteX1" fmla="*/ 175255 w 175255"/>
              <a:gd name="connsiteY1" fmla="*/ 16525 h 33050"/>
            </a:gdLst>
            <a:ahLst/>
            <a:cxnLst>
              <a:cxn ang="0">
                <a:pos x="connsiteX0" y="connsiteY0"/>
              </a:cxn>
              <a:cxn ang="0">
                <a:pos x="connsiteX1" y="connsiteY1"/>
              </a:cxn>
            </a:cxnLst>
            <a:rect l="l" t="t" r="r" b="b"/>
            <a:pathLst>
              <a:path w="175255" h="33050">
                <a:moveTo>
                  <a:pt x="0" y="16525"/>
                </a:moveTo>
                <a:lnTo>
                  <a:pt x="175255" y="16525"/>
                </a:lnTo>
              </a:path>
            </a:pathLst>
          </a:custGeom>
          <a:noFill/>
          <a:ln>
            <a:solidFill>
              <a:schemeClr val="tx1">
                <a:lumMod val="85000"/>
                <a:lumOff val="1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27929" tIns="16192" rIns="127928" bIns="16192" numCol="1" spcCol="1270" anchor="ctr" anchorCtr="0">
            <a:noAutofit/>
          </a:bodyPr>
          <a:lstStyle/>
          <a:p>
            <a:pPr lvl="0" algn="ctr" defTabSz="222250">
              <a:lnSpc>
                <a:spcPct val="90000"/>
              </a:lnSpc>
              <a:spcBef>
                <a:spcPct val="0"/>
              </a:spcBef>
              <a:spcAft>
                <a:spcPct val="35000"/>
              </a:spcAft>
            </a:pPr>
            <a:endParaRPr lang="zh-CN" altLang="en-US" sz="665" kern="1200"/>
          </a:p>
        </p:txBody>
      </p:sp>
      <p:sp>
        <p:nvSpPr>
          <p:cNvPr id="51" name="任意多边形 50"/>
          <p:cNvSpPr/>
          <p:nvPr>
            <p:custDataLst>
              <p:tags r:id="rId6"/>
            </p:custDataLst>
          </p:nvPr>
        </p:nvSpPr>
        <p:spPr>
          <a:xfrm>
            <a:off x="7252752" y="3252686"/>
            <a:ext cx="1238897" cy="1238897"/>
          </a:xfrm>
          <a:custGeom>
            <a:avLst/>
            <a:gdLst>
              <a:gd name="connsiteX0" fmla="*/ 0 w 1031158"/>
              <a:gd name="connsiteY0" fmla="*/ 515579 h 1031158"/>
              <a:gd name="connsiteX1" fmla="*/ 515579 w 1031158"/>
              <a:gd name="connsiteY1" fmla="*/ 0 h 1031158"/>
              <a:gd name="connsiteX2" fmla="*/ 1031158 w 1031158"/>
              <a:gd name="connsiteY2" fmla="*/ 515579 h 1031158"/>
              <a:gd name="connsiteX3" fmla="*/ 515579 w 1031158"/>
              <a:gd name="connsiteY3" fmla="*/ 1031158 h 1031158"/>
              <a:gd name="connsiteX4" fmla="*/ 0 w 1031158"/>
              <a:gd name="connsiteY4" fmla="*/ 515579 h 1031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58" h="1031158">
                <a:moveTo>
                  <a:pt x="0" y="515579"/>
                </a:moveTo>
                <a:cubicBezTo>
                  <a:pt x="0" y="230833"/>
                  <a:pt x="230833" y="0"/>
                  <a:pt x="515579" y="0"/>
                </a:cubicBezTo>
                <a:cubicBezTo>
                  <a:pt x="800325" y="0"/>
                  <a:pt x="1031158" y="230833"/>
                  <a:pt x="1031158" y="515579"/>
                </a:cubicBezTo>
                <a:cubicBezTo>
                  <a:pt x="1031158" y="800325"/>
                  <a:pt x="800325" y="1031158"/>
                  <a:pt x="515579" y="1031158"/>
                </a:cubicBezTo>
                <a:cubicBezTo>
                  <a:pt x="230833" y="1031158"/>
                  <a:pt x="0" y="800325"/>
                  <a:pt x="0" y="515579"/>
                </a:cubicBezTo>
                <a:close/>
              </a:path>
            </a:pathLst>
          </a:custGeom>
          <a:solidFill>
            <a:schemeClr val="accent4">
              <a:lumMod val="60000"/>
              <a:lumOff val="40000"/>
            </a:schemeClr>
          </a:solidFill>
          <a:ln w="285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52" name="任意多边形 51"/>
          <p:cNvSpPr/>
          <p:nvPr>
            <p:custDataLst>
              <p:tags r:id="rId7"/>
            </p:custDataLst>
          </p:nvPr>
        </p:nvSpPr>
        <p:spPr>
          <a:xfrm rot="5400000">
            <a:off x="6015480" y="4878983"/>
            <a:ext cx="210568" cy="39708"/>
          </a:xfrm>
          <a:custGeom>
            <a:avLst/>
            <a:gdLst>
              <a:gd name="connsiteX0" fmla="*/ 0 w 175260"/>
              <a:gd name="connsiteY0" fmla="*/ 16525 h 33050"/>
              <a:gd name="connsiteX1" fmla="*/ 175260 w 175260"/>
              <a:gd name="connsiteY1" fmla="*/ 16525 h 33050"/>
            </a:gdLst>
            <a:ahLst/>
            <a:cxnLst>
              <a:cxn ang="0">
                <a:pos x="connsiteX0" y="connsiteY0"/>
              </a:cxn>
              <a:cxn ang="0">
                <a:pos x="connsiteX1" y="connsiteY1"/>
              </a:cxn>
            </a:cxnLst>
            <a:rect l="l" t="t" r="r" b="b"/>
            <a:pathLst>
              <a:path w="175260" h="33050">
                <a:moveTo>
                  <a:pt x="0" y="16525"/>
                </a:moveTo>
                <a:lnTo>
                  <a:pt x="175260" y="16525"/>
                </a:lnTo>
              </a:path>
            </a:pathLst>
          </a:custGeom>
          <a:noFill/>
          <a:ln>
            <a:solidFill>
              <a:schemeClr val="tx1">
                <a:lumMod val="85000"/>
                <a:lumOff val="1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27932" tIns="16190" rIns="127930" bIns="16192" numCol="1" spcCol="1270" anchor="ctr" anchorCtr="0">
            <a:noAutofit/>
          </a:bodyPr>
          <a:lstStyle/>
          <a:p>
            <a:pPr lvl="0" algn="ctr" defTabSz="222250">
              <a:lnSpc>
                <a:spcPct val="90000"/>
              </a:lnSpc>
              <a:spcBef>
                <a:spcPct val="0"/>
              </a:spcBef>
              <a:spcAft>
                <a:spcPct val="35000"/>
              </a:spcAft>
            </a:pPr>
            <a:endParaRPr lang="zh-CN" altLang="en-US" sz="665" kern="1200"/>
          </a:p>
        </p:txBody>
      </p:sp>
      <p:sp>
        <p:nvSpPr>
          <p:cNvPr id="53" name="任意多边形 52"/>
          <p:cNvSpPr/>
          <p:nvPr>
            <p:custDataLst>
              <p:tags r:id="rId8"/>
            </p:custDataLst>
          </p:nvPr>
        </p:nvSpPr>
        <p:spPr>
          <a:xfrm>
            <a:off x="5501316" y="5004122"/>
            <a:ext cx="1238897" cy="1238897"/>
          </a:xfrm>
          <a:custGeom>
            <a:avLst/>
            <a:gdLst>
              <a:gd name="connsiteX0" fmla="*/ 0 w 1031158"/>
              <a:gd name="connsiteY0" fmla="*/ 515579 h 1031158"/>
              <a:gd name="connsiteX1" fmla="*/ 515579 w 1031158"/>
              <a:gd name="connsiteY1" fmla="*/ 0 h 1031158"/>
              <a:gd name="connsiteX2" fmla="*/ 1031158 w 1031158"/>
              <a:gd name="connsiteY2" fmla="*/ 515579 h 1031158"/>
              <a:gd name="connsiteX3" fmla="*/ 515579 w 1031158"/>
              <a:gd name="connsiteY3" fmla="*/ 1031158 h 1031158"/>
              <a:gd name="connsiteX4" fmla="*/ 0 w 1031158"/>
              <a:gd name="connsiteY4" fmla="*/ 515579 h 1031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58" h="1031158">
                <a:moveTo>
                  <a:pt x="0" y="515579"/>
                </a:moveTo>
                <a:cubicBezTo>
                  <a:pt x="0" y="230833"/>
                  <a:pt x="230833" y="0"/>
                  <a:pt x="515579" y="0"/>
                </a:cubicBezTo>
                <a:cubicBezTo>
                  <a:pt x="800325" y="0"/>
                  <a:pt x="1031158" y="230833"/>
                  <a:pt x="1031158" y="515579"/>
                </a:cubicBezTo>
                <a:cubicBezTo>
                  <a:pt x="1031158" y="800325"/>
                  <a:pt x="800325" y="1031158"/>
                  <a:pt x="515579" y="1031158"/>
                </a:cubicBezTo>
                <a:cubicBezTo>
                  <a:pt x="230833" y="1031158"/>
                  <a:pt x="0" y="800325"/>
                  <a:pt x="0" y="515579"/>
                </a:cubicBezTo>
                <a:close/>
              </a:path>
            </a:pathLst>
          </a:custGeom>
          <a:solidFill>
            <a:schemeClr val="accent4">
              <a:lumMod val="60000"/>
              <a:lumOff val="40000"/>
            </a:schemeClr>
          </a:solidFill>
          <a:ln w="285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54" name="任意多边形 53"/>
          <p:cNvSpPr/>
          <p:nvPr>
            <p:custDataLst>
              <p:tags r:id="rId9"/>
            </p:custDataLst>
          </p:nvPr>
        </p:nvSpPr>
        <p:spPr>
          <a:xfrm>
            <a:off x="4988778" y="3852279"/>
            <a:ext cx="210564" cy="39709"/>
          </a:xfrm>
          <a:custGeom>
            <a:avLst/>
            <a:gdLst>
              <a:gd name="connsiteX0" fmla="*/ 0 w 175255"/>
              <a:gd name="connsiteY0" fmla="*/ 16525 h 33050"/>
              <a:gd name="connsiteX1" fmla="*/ 175255 w 175255"/>
              <a:gd name="connsiteY1" fmla="*/ 16525 h 33050"/>
            </a:gdLst>
            <a:ahLst/>
            <a:cxnLst>
              <a:cxn ang="0">
                <a:pos x="connsiteX0" y="connsiteY0"/>
              </a:cxn>
              <a:cxn ang="0">
                <a:pos x="connsiteX1" y="connsiteY1"/>
              </a:cxn>
            </a:cxnLst>
            <a:rect l="l" t="t" r="r" b="b"/>
            <a:pathLst>
              <a:path w="175255" h="33050">
                <a:moveTo>
                  <a:pt x="175255" y="16525"/>
                </a:moveTo>
                <a:lnTo>
                  <a:pt x="0" y="16525"/>
                </a:lnTo>
              </a:path>
            </a:pathLst>
          </a:custGeom>
          <a:noFill/>
          <a:ln>
            <a:solidFill>
              <a:schemeClr val="tx1">
                <a:lumMod val="85000"/>
                <a:lumOff val="1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27928" tIns="16193" rIns="127930" bIns="16192" numCol="1" spcCol="1270" anchor="ctr" anchorCtr="0">
            <a:noAutofit/>
          </a:bodyPr>
          <a:lstStyle/>
          <a:p>
            <a:pPr lvl="0" algn="ctr" defTabSz="222250">
              <a:lnSpc>
                <a:spcPct val="90000"/>
              </a:lnSpc>
              <a:spcBef>
                <a:spcPct val="0"/>
              </a:spcBef>
              <a:spcAft>
                <a:spcPct val="35000"/>
              </a:spcAft>
            </a:pPr>
            <a:endParaRPr lang="zh-CN" altLang="en-US" sz="665" kern="1200"/>
          </a:p>
        </p:txBody>
      </p:sp>
      <p:sp>
        <p:nvSpPr>
          <p:cNvPr id="55" name="任意多边形 54"/>
          <p:cNvSpPr/>
          <p:nvPr>
            <p:custDataLst>
              <p:tags r:id="rId10"/>
            </p:custDataLst>
          </p:nvPr>
        </p:nvSpPr>
        <p:spPr>
          <a:xfrm>
            <a:off x="3749881" y="3252686"/>
            <a:ext cx="1238897" cy="1238897"/>
          </a:xfrm>
          <a:custGeom>
            <a:avLst/>
            <a:gdLst>
              <a:gd name="connsiteX0" fmla="*/ 0 w 1031158"/>
              <a:gd name="connsiteY0" fmla="*/ 515579 h 1031158"/>
              <a:gd name="connsiteX1" fmla="*/ 515579 w 1031158"/>
              <a:gd name="connsiteY1" fmla="*/ 0 h 1031158"/>
              <a:gd name="connsiteX2" fmla="*/ 1031158 w 1031158"/>
              <a:gd name="connsiteY2" fmla="*/ 515579 h 1031158"/>
              <a:gd name="connsiteX3" fmla="*/ 515579 w 1031158"/>
              <a:gd name="connsiteY3" fmla="*/ 1031158 h 1031158"/>
              <a:gd name="connsiteX4" fmla="*/ 0 w 1031158"/>
              <a:gd name="connsiteY4" fmla="*/ 515579 h 1031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58" h="1031158">
                <a:moveTo>
                  <a:pt x="0" y="515579"/>
                </a:moveTo>
                <a:cubicBezTo>
                  <a:pt x="0" y="230833"/>
                  <a:pt x="230833" y="0"/>
                  <a:pt x="515579" y="0"/>
                </a:cubicBezTo>
                <a:cubicBezTo>
                  <a:pt x="800325" y="0"/>
                  <a:pt x="1031158" y="230833"/>
                  <a:pt x="1031158" y="515579"/>
                </a:cubicBezTo>
                <a:cubicBezTo>
                  <a:pt x="1031158" y="800325"/>
                  <a:pt x="800325" y="1031158"/>
                  <a:pt x="515579" y="1031158"/>
                </a:cubicBezTo>
                <a:cubicBezTo>
                  <a:pt x="230833" y="1031158"/>
                  <a:pt x="0" y="800325"/>
                  <a:pt x="0" y="515579"/>
                </a:cubicBezTo>
                <a:close/>
              </a:path>
            </a:pathLst>
          </a:custGeom>
          <a:solidFill>
            <a:schemeClr val="accent4">
              <a:lumMod val="60000"/>
              <a:lumOff val="40000"/>
            </a:schemeClr>
          </a:solidFill>
          <a:ln w="285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56" name="Freeform 5"/>
          <p:cNvSpPr>
            <a:spLocks noEditPoints="1"/>
          </p:cNvSpPr>
          <p:nvPr>
            <p:custDataLst>
              <p:tags r:id="rId11"/>
            </p:custDataLst>
          </p:nvPr>
        </p:nvSpPr>
        <p:spPr bwMode="auto">
          <a:xfrm>
            <a:off x="5949449" y="1841429"/>
            <a:ext cx="382339" cy="487677"/>
          </a:xfrm>
          <a:custGeom>
            <a:avLst/>
            <a:gdLst>
              <a:gd name="T0" fmla="*/ 626 w 626"/>
              <a:gd name="T1" fmla="*/ 713 h 800"/>
              <a:gd name="T2" fmla="*/ 87 w 626"/>
              <a:gd name="T3" fmla="*/ 800 h 800"/>
              <a:gd name="T4" fmla="*/ 0 w 626"/>
              <a:gd name="T5" fmla="*/ 87 h 800"/>
              <a:gd name="T6" fmla="*/ 399 w 626"/>
              <a:gd name="T7" fmla="*/ 0 h 800"/>
              <a:gd name="T8" fmla="*/ 626 w 626"/>
              <a:gd name="T9" fmla="*/ 260 h 800"/>
              <a:gd name="T10" fmla="*/ 52 w 626"/>
              <a:gd name="T11" fmla="*/ 104 h 800"/>
              <a:gd name="T12" fmla="*/ 52 w 626"/>
              <a:gd name="T13" fmla="*/ 695 h 800"/>
              <a:gd name="T14" fmla="*/ 104 w 626"/>
              <a:gd name="T15" fmla="*/ 747 h 800"/>
              <a:gd name="T16" fmla="*/ 573 w 626"/>
              <a:gd name="T17" fmla="*/ 695 h 800"/>
              <a:gd name="T18" fmla="*/ 573 w 626"/>
              <a:gd name="T19" fmla="*/ 278 h 800"/>
              <a:gd name="T20" fmla="*/ 400 w 626"/>
              <a:gd name="T21" fmla="*/ 260 h 800"/>
              <a:gd name="T22" fmla="*/ 382 w 626"/>
              <a:gd name="T23" fmla="*/ 52 h 800"/>
              <a:gd name="T24" fmla="*/ 417 w 626"/>
              <a:gd name="T25" fmla="*/ 87 h 800"/>
              <a:gd name="T26" fmla="*/ 417 w 626"/>
              <a:gd name="T27" fmla="*/ 226 h 800"/>
              <a:gd name="T28" fmla="*/ 557 w 626"/>
              <a:gd name="T29" fmla="*/ 244 h 800"/>
              <a:gd name="T30" fmla="*/ 483 w 626"/>
              <a:gd name="T31" fmla="*/ 491 h 800"/>
              <a:gd name="T32" fmla="*/ 542 w 626"/>
              <a:gd name="T33" fmla="*/ 645 h 800"/>
              <a:gd name="T34" fmla="*/ 521 w 626"/>
              <a:gd name="T35" fmla="*/ 672 h 800"/>
              <a:gd name="T36" fmla="*/ 455 w 626"/>
              <a:gd name="T37" fmla="*/ 710 h 800"/>
              <a:gd name="T38" fmla="*/ 420 w 626"/>
              <a:gd name="T39" fmla="*/ 713 h 800"/>
              <a:gd name="T40" fmla="*/ 333 w 626"/>
              <a:gd name="T41" fmla="*/ 714 h 800"/>
              <a:gd name="T42" fmla="*/ 299 w 626"/>
              <a:gd name="T43" fmla="*/ 710 h 800"/>
              <a:gd name="T44" fmla="*/ 232 w 626"/>
              <a:gd name="T45" fmla="*/ 672 h 800"/>
              <a:gd name="T46" fmla="*/ 212 w 626"/>
              <a:gd name="T47" fmla="*/ 644 h 800"/>
              <a:gd name="T48" fmla="*/ 270 w 626"/>
              <a:gd name="T49" fmla="*/ 490 h 800"/>
              <a:gd name="T50" fmla="*/ 377 w 626"/>
              <a:gd name="T51" fmla="*/ 386 h 800"/>
              <a:gd name="T52" fmla="*/ 483 w 626"/>
              <a:gd name="T53" fmla="*/ 491 h 800"/>
              <a:gd name="T54" fmla="*/ 431 w 626"/>
              <a:gd name="T55" fmla="*/ 656 h 800"/>
              <a:gd name="T56" fmla="*/ 461 w 626"/>
              <a:gd name="T57" fmla="*/ 617 h 800"/>
              <a:gd name="T58" fmla="*/ 452 w 626"/>
              <a:gd name="T59" fmla="*/ 563 h 800"/>
              <a:gd name="T60" fmla="*/ 394 w 626"/>
              <a:gd name="T61" fmla="*/ 592 h 800"/>
              <a:gd name="T62" fmla="*/ 301 w 626"/>
              <a:gd name="T63" fmla="*/ 564 h 800"/>
              <a:gd name="T64" fmla="*/ 293 w 626"/>
              <a:gd name="T65" fmla="*/ 617 h 800"/>
              <a:gd name="T66" fmla="*/ 325 w 626"/>
              <a:gd name="T67" fmla="*/ 656 h 800"/>
              <a:gd name="T68" fmla="*/ 361 w 626"/>
              <a:gd name="T69" fmla="*/ 593 h 800"/>
              <a:gd name="T70" fmla="*/ 425 w 626"/>
              <a:gd name="T71" fmla="*/ 442 h 800"/>
              <a:gd name="T72" fmla="*/ 328 w 626"/>
              <a:gd name="T73" fmla="*/ 442 h 800"/>
              <a:gd name="T74" fmla="*/ 319 w 626"/>
              <a:gd name="T75" fmla="*/ 527 h 800"/>
              <a:gd name="T76" fmla="*/ 425 w 626"/>
              <a:gd name="T77" fmla="*/ 537 h 800"/>
              <a:gd name="T78" fmla="*/ 445 w 626"/>
              <a:gd name="T79" fmla="*/ 490 h 800"/>
              <a:gd name="T80" fmla="*/ 331 w 626"/>
              <a:gd name="T81" fmla="*/ 226 h 800"/>
              <a:gd name="T82" fmla="*/ 87 w 626"/>
              <a:gd name="T83" fmla="*/ 208 h 800"/>
              <a:gd name="T84" fmla="*/ 331 w 626"/>
              <a:gd name="T85" fmla="*/ 191 h 800"/>
              <a:gd name="T86" fmla="*/ 331 w 626"/>
              <a:gd name="T87" fmla="*/ 226 h 800"/>
              <a:gd name="T88" fmla="*/ 278 w 626"/>
              <a:gd name="T89" fmla="*/ 330 h 800"/>
              <a:gd name="T90" fmla="*/ 278 w 626"/>
              <a:gd name="T91" fmla="*/ 365 h 800"/>
              <a:gd name="T92" fmla="*/ 87 w 626"/>
              <a:gd name="T93" fmla="*/ 348 h 800"/>
              <a:gd name="T94" fmla="*/ 104 w 626"/>
              <a:gd name="T95" fmla="*/ 330 h 800"/>
              <a:gd name="T96" fmla="*/ 191 w 626"/>
              <a:gd name="T97" fmla="*/ 469 h 800"/>
              <a:gd name="T98" fmla="*/ 191 w 626"/>
              <a:gd name="T99" fmla="*/ 504 h 800"/>
              <a:gd name="T100" fmla="*/ 87 w 626"/>
              <a:gd name="T101" fmla="*/ 487 h 800"/>
              <a:gd name="T102" fmla="*/ 104 w 626"/>
              <a:gd name="T103" fmla="*/ 469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26" h="800">
                <a:moveTo>
                  <a:pt x="626" y="260"/>
                </a:moveTo>
                <a:cubicBezTo>
                  <a:pt x="626" y="713"/>
                  <a:pt x="626" y="713"/>
                  <a:pt x="626" y="713"/>
                </a:cubicBezTo>
                <a:cubicBezTo>
                  <a:pt x="626" y="761"/>
                  <a:pt x="586" y="800"/>
                  <a:pt x="539" y="800"/>
                </a:cubicBezTo>
                <a:cubicBezTo>
                  <a:pt x="87" y="800"/>
                  <a:pt x="87" y="800"/>
                  <a:pt x="87" y="800"/>
                </a:cubicBezTo>
                <a:cubicBezTo>
                  <a:pt x="40" y="800"/>
                  <a:pt x="0" y="761"/>
                  <a:pt x="0" y="713"/>
                </a:cubicBezTo>
                <a:cubicBezTo>
                  <a:pt x="0" y="87"/>
                  <a:pt x="0" y="87"/>
                  <a:pt x="0" y="87"/>
                </a:cubicBezTo>
                <a:cubicBezTo>
                  <a:pt x="0" y="39"/>
                  <a:pt x="40" y="0"/>
                  <a:pt x="87" y="0"/>
                </a:cubicBezTo>
                <a:cubicBezTo>
                  <a:pt x="399" y="0"/>
                  <a:pt x="399" y="0"/>
                  <a:pt x="399" y="0"/>
                </a:cubicBezTo>
                <a:cubicBezTo>
                  <a:pt x="621" y="256"/>
                  <a:pt x="621" y="256"/>
                  <a:pt x="621" y="256"/>
                </a:cubicBezTo>
                <a:cubicBezTo>
                  <a:pt x="626" y="260"/>
                  <a:pt x="626" y="260"/>
                  <a:pt x="626" y="260"/>
                </a:cubicBezTo>
                <a:moveTo>
                  <a:pt x="104" y="52"/>
                </a:moveTo>
                <a:cubicBezTo>
                  <a:pt x="75" y="52"/>
                  <a:pt x="52" y="75"/>
                  <a:pt x="52" y="104"/>
                </a:cubicBezTo>
                <a:cubicBezTo>
                  <a:pt x="52" y="104"/>
                  <a:pt x="52" y="104"/>
                  <a:pt x="52" y="104"/>
                </a:cubicBezTo>
                <a:cubicBezTo>
                  <a:pt x="52" y="695"/>
                  <a:pt x="52" y="695"/>
                  <a:pt x="52" y="695"/>
                </a:cubicBezTo>
                <a:cubicBezTo>
                  <a:pt x="52" y="723"/>
                  <a:pt x="75" y="747"/>
                  <a:pt x="104" y="747"/>
                </a:cubicBezTo>
                <a:cubicBezTo>
                  <a:pt x="104" y="747"/>
                  <a:pt x="104" y="747"/>
                  <a:pt x="104" y="747"/>
                </a:cubicBezTo>
                <a:cubicBezTo>
                  <a:pt x="521" y="747"/>
                  <a:pt x="521" y="747"/>
                  <a:pt x="521" y="747"/>
                </a:cubicBezTo>
                <a:cubicBezTo>
                  <a:pt x="550" y="747"/>
                  <a:pt x="573" y="724"/>
                  <a:pt x="573" y="695"/>
                </a:cubicBezTo>
                <a:cubicBezTo>
                  <a:pt x="573" y="695"/>
                  <a:pt x="573" y="695"/>
                  <a:pt x="573" y="695"/>
                </a:cubicBezTo>
                <a:cubicBezTo>
                  <a:pt x="573" y="278"/>
                  <a:pt x="573" y="278"/>
                  <a:pt x="573" y="278"/>
                </a:cubicBezTo>
                <a:cubicBezTo>
                  <a:pt x="452" y="278"/>
                  <a:pt x="452" y="278"/>
                  <a:pt x="452" y="278"/>
                </a:cubicBezTo>
                <a:cubicBezTo>
                  <a:pt x="434" y="278"/>
                  <a:pt x="411" y="273"/>
                  <a:pt x="400" y="260"/>
                </a:cubicBezTo>
                <a:cubicBezTo>
                  <a:pt x="389" y="248"/>
                  <a:pt x="382" y="226"/>
                  <a:pt x="382" y="208"/>
                </a:cubicBezTo>
                <a:cubicBezTo>
                  <a:pt x="382" y="52"/>
                  <a:pt x="382" y="52"/>
                  <a:pt x="382" y="52"/>
                </a:cubicBezTo>
                <a:lnTo>
                  <a:pt x="104" y="52"/>
                </a:lnTo>
                <a:close/>
                <a:moveTo>
                  <a:pt x="417" y="87"/>
                </a:moveTo>
                <a:cubicBezTo>
                  <a:pt x="417" y="209"/>
                  <a:pt x="417" y="209"/>
                  <a:pt x="417" y="209"/>
                </a:cubicBezTo>
                <a:cubicBezTo>
                  <a:pt x="417" y="218"/>
                  <a:pt x="417" y="220"/>
                  <a:pt x="417" y="226"/>
                </a:cubicBezTo>
                <a:cubicBezTo>
                  <a:pt x="420" y="240"/>
                  <a:pt x="427" y="244"/>
                  <a:pt x="435" y="244"/>
                </a:cubicBezTo>
                <a:cubicBezTo>
                  <a:pt x="557" y="244"/>
                  <a:pt x="557" y="244"/>
                  <a:pt x="557" y="244"/>
                </a:cubicBezTo>
                <a:lnTo>
                  <a:pt x="417" y="87"/>
                </a:lnTo>
                <a:close/>
                <a:moveTo>
                  <a:pt x="483" y="491"/>
                </a:moveTo>
                <a:cubicBezTo>
                  <a:pt x="483" y="505"/>
                  <a:pt x="480" y="517"/>
                  <a:pt x="474" y="530"/>
                </a:cubicBezTo>
                <a:cubicBezTo>
                  <a:pt x="542" y="645"/>
                  <a:pt x="542" y="645"/>
                  <a:pt x="542" y="645"/>
                </a:cubicBezTo>
                <a:cubicBezTo>
                  <a:pt x="547" y="654"/>
                  <a:pt x="544" y="666"/>
                  <a:pt x="535" y="670"/>
                </a:cubicBezTo>
                <a:cubicBezTo>
                  <a:pt x="531" y="672"/>
                  <a:pt x="526" y="672"/>
                  <a:pt x="521" y="672"/>
                </a:cubicBezTo>
                <a:cubicBezTo>
                  <a:pt x="469" y="658"/>
                  <a:pt x="469" y="658"/>
                  <a:pt x="469" y="658"/>
                </a:cubicBezTo>
                <a:cubicBezTo>
                  <a:pt x="455" y="710"/>
                  <a:pt x="455" y="710"/>
                  <a:pt x="455" y="710"/>
                </a:cubicBezTo>
                <a:cubicBezTo>
                  <a:pt x="452" y="719"/>
                  <a:pt x="441" y="725"/>
                  <a:pt x="431" y="723"/>
                </a:cubicBezTo>
                <a:cubicBezTo>
                  <a:pt x="427" y="721"/>
                  <a:pt x="422" y="718"/>
                  <a:pt x="420" y="713"/>
                </a:cubicBezTo>
                <a:cubicBezTo>
                  <a:pt x="377" y="642"/>
                  <a:pt x="377" y="642"/>
                  <a:pt x="377" y="642"/>
                </a:cubicBezTo>
                <a:cubicBezTo>
                  <a:pt x="333" y="714"/>
                  <a:pt x="333" y="714"/>
                  <a:pt x="333" y="714"/>
                </a:cubicBezTo>
                <a:cubicBezTo>
                  <a:pt x="328" y="724"/>
                  <a:pt x="317" y="726"/>
                  <a:pt x="308" y="721"/>
                </a:cubicBezTo>
                <a:cubicBezTo>
                  <a:pt x="303" y="719"/>
                  <a:pt x="300" y="714"/>
                  <a:pt x="299" y="710"/>
                </a:cubicBezTo>
                <a:cubicBezTo>
                  <a:pt x="285" y="658"/>
                  <a:pt x="285" y="658"/>
                  <a:pt x="285" y="658"/>
                </a:cubicBezTo>
                <a:cubicBezTo>
                  <a:pt x="232" y="672"/>
                  <a:pt x="232" y="672"/>
                  <a:pt x="232" y="672"/>
                </a:cubicBezTo>
                <a:cubicBezTo>
                  <a:pt x="223" y="674"/>
                  <a:pt x="212" y="669"/>
                  <a:pt x="209" y="659"/>
                </a:cubicBezTo>
                <a:cubicBezTo>
                  <a:pt x="209" y="653"/>
                  <a:pt x="209" y="648"/>
                  <a:pt x="212" y="644"/>
                </a:cubicBezTo>
                <a:cubicBezTo>
                  <a:pt x="279" y="529"/>
                  <a:pt x="279" y="529"/>
                  <a:pt x="279" y="529"/>
                </a:cubicBezTo>
                <a:cubicBezTo>
                  <a:pt x="272" y="517"/>
                  <a:pt x="270" y="503"/>
                  <a:pt x="270" y="490"/>
                </a:cubicBezTo>
                <a:cubicBezTo>
                  <a:pt x="270" y="461"/>
                  <a:pt x="282" y="435"/>
                  <a:pt x="302" y="417"/>
                </a:cubicBezTo>
                <a:cubicBezTo>
                  <a:pt x="321" y="398"/>
                  <a:pt x="347" y="386"/>
                  <a:pt x="377" y="386"/>
                </a:cubicBezTo>
                <a:cubicBezTo>
                  <a:pt x="406" y="386"/>
                  <a:pt x="432" y="398"/>
                  <a:pt x="452" y="417"/>
                </a:cubicBezTo>
                <a:cubicBezTo>
                  <a:pt x="471" y="435"/>
                  <a:pt x="483" y="461"/>
                  <a:pt x="483" y="491"/>
                </a:cubicBezTo>
                <a:close/>
                <a:moveTo>
                  <a:pt x="394" y="594"/>
                </a:moveTo>
                <a:cubicBezTo>
                  <a:pt x="431" y="656"/>
                  <a:pt x="431" y="656"/>
                  <a:pt x="431" y="656"/>
                </a:cubicBezTo>
                <a:cubicBezTo>
                  <a:pt x="438" y="630"/>
                  <a:pt x="438" y="630"/>
                  <a:pt x="438" y="630"/>
                </a:cubicBezTo>
                <a:cubicBezTo>
                  <a:pt x="441" y="621"/>
                  <a:pt x="451" y="615"/>
                  <a:pt x="461" y="617"/>
                </a:cubicBezTo>
                <a:cubicBezTo>
                  <a:pt x="488" y="625"/>
                  <a:pt x="488" y="625"/>
                  <a:pt x="488" y="625"/>
                </a:cubicBezTo>
                <a:cubicBezTo>
                  <a:pt x="452" y="563"/>
                  <a:pt x="452" y="563"/>
                  <a:pt x="452" y="563"/>
                </a:cubicBezTo>
                <a:cubicBezTo>
                  <a:pt x="436" y="579"/>
                  <a:pt x="415" y="588"/>
                  <a:pt x="394" y="592"/>
                </a:cubicBezTo>
                <a:cubicBezTo>
                  <a:pt x="394" y="592"/>
                  <a:pt x="394" y="592"/>
                  <a:pt x="394" y="592"/>
                </a:cubicBezTo>
                <a:cubicBezTo>
                  <a:pt x="394" y="594"/>
                  <a:pt x="394" y="594"/>
                  <a:pt x="394" y="594"/>
                </a:cubicBezTo>
                <a:close/>
                <a:moveTo>
                  <a:pt x="301" y="564"/>
                </a:moveTo>
                <a:cubicBezTo>
                  <a:pt x="266" y="624"/>
                  <a:pt x="266" y="624"/>
                  <a:pt x="266" y="624"/>
                </a:cubicBezTo>
                <a:cubicBezTo>
                  <a:pt x="293" y="617"/>
                  <a:pt x="293" y="617"/>
                  <a:pt x="293" y="617"/>
                </a:cubicBezTo>
                <a:cubicBezTo>
                  <a:pt x="303" y="614"/>
                  <a:pt x="314" y="620"/>
                  <a:pt x="317" y="630"/>
                </a:cubicBezTo>
                <a:cubicBezTo>
                  <a:pt x="325" y="656"/>
                  <a:pt x="325" y="656"/>
                  <a:pt x="325" y="656"/>
                </a:cubicBezTo>
                <a:cubicBezTo>
                  <a:pt x="361" y="594"/>
                  <a:pt x="361" y="594"/>
                  <a:pt x="361" y="594"/>
                </a:cubicBezTo>
                <a:cubicBezTo>
                  <a:pt x="361" y="593"/>
                  <a:pt x="361" y="593"/>
                  <a:pt x="361" y="593"/>
                </a:cubicBezTo>
                <a:cubicBezTo>
                  <a:pt x="338" y="590"/>
                  <a:pt x="317" y="581"/>
                  <a:pt x="301" y="564"/>
                </a:cubicBezTo>
                <a:close/>
                <a:moveTo>
                  <a:pt x="425" y="442"/>
                </a:moveTo>
                <a:cubicBezTo>
                  <a:pt x="413" y="431"/>
                  <a:pt x="396" y="423"/>
                  <a:pt x="377" y="423"/>
                </a:cubicBezTo>
                <a:cubicBezTo>
                  <a:pt x="358" y="423"/>
                  <a:pt x="340" y="431"/>
                  <a:pt x="328" y="442"/>
                </a:cubicBezTo>
                <a:cubicBezTo>
                  <a:pt x="317" y="454"/>
                  <a:pt x="308" y="472"/>
                  <a:pt x="308" y="490"/>
                </a:cubicBezTo>
                <a:cubicBezTo>
                  <a:pt x="308" y="504"/>
                  <a:pt x="312" y="516"/>
                  <a:pt x="319" y="527"/>
                </a:cubicBezTo>
                <a:cubicBezTo>
                  <a:pt x="320" y="527"/>
                  <a:pt x="320" y="527"/>
                  <a:pt x="320" y="527"/>
                </a:cubicBezTo>
                <a:cubicBezTo>
                  <a:pt x="342" y="564"/>
                  <a:pt x="396" y="567"/>
                  <a:pt x="425" y="537"/>
                </a:cubicBezTo>
                <a:cubicBezTo>
                  <a:pt x="426" y="536"/>
                  <a:pt x="426" y="536"/>
                  <a:pt x="426" y="536"/>
                </a:cubicBezTo>
                <a:cubicBezTo>
                  <a:pt x="438" y="524"/>
                  <a:pt x="445" y="508"/>
                  <a:pt x="445" y="490"/>
                </a:cubicBezTo>
                <a:cubicBezTo>
                  <a:pt x="446" y="472"/>
                  <a:pt x="437" y="454"/>
                  <a:pt x="425" y="442"/>
                </a:cubicBezTo>
                <a:close/>
                <a:moveTo>
                  <a:pt x="331" y="226"/>
                </a:moveTo>
                <a:cubicBezTo>
                  <a:pt x="104" y="226"/>
                  <a:pt x="104" y="226"/>
                  <a:pt x="104" y="226"/>
                </a:cubicBezTo>
                <a:cubicBezTo>
                  <a:pt x="94" y="226"/>
                  <a:pt x="87" y="218"/>
                  <a:pt x="87" y="208"/>
                </a:cubicBezTo>
                <a:cubicBezTo>
                  <a:pt x="87" y="198"/>
                  <a:pt x="94" y="191"/>
                  <a:pt x="104" y="191"/>
                </a:cubicBezTo>
                <a:cubicBezTo>
                  <a:pt x="331" y="191"/>
                  <a:pt x="331" y="191"/>
                  <a:pt x="331" y="191"/>
                </a:cubicBezTo>
                <a:cubicBezTo>
                  <a:pt x="340" y="191"/>
                  <a:pt x="348" y="198"/>
                  <a:pt x="348" y="208"/>
                </a:cubicBezTo>
                <a:cubicBezTo>
                  <a:pt x="348" y="218"/>
                  <a:pt x="340" y="226"/>
                  <a:pt x="331" y="226"/>
                </a:cubicBezTo>
                <a:close/>
                <a:moveTo>
                  <a:pt x="104" y="330"/>
                </a:moveTo>
                <a:cubicBezTo>
                  <a:pt x="278" y="330"/>
                  <a:pt x="278" y="330"/>
                  <a:pt x="278" y="330"/>
                </a:cubicBezTo>
                <a:cubicBezTo>
                  <a:pt x="288" y="330"/>
                  <a:pt x="295" y="338"/>
                  <a:pt x="295" y="348"/>
                </a:cubicBezTo>
                <a:cubicBezTo>
                  <a:pt x="295" y="358"/>
                  <a:pt x="288" y="365"/>
                  <a:pt x="278" y="365"/>
                </a:cubicBezTo>
                <a:cubicBezTo>
                  <a:pt x="104" y="365"/>
                  <a:pt x="104" y="365"/>
                  <a:pt x="104" y="365"/>
                </a:cubicBezTo>
                <a:cubicBezTo>
                  <a:pt x="94" y="365"/>
                  <a:pt x="87" y="358"/>
                  <a:pt x="87" y="348"/>
                </a:cubicBezTo>
                <a:cubicBezTo>
                  <a:pt x="87" y="348"/>
                  <a:pt x="87" y="348"/>
                  <a:pt x="87" y="348"/>
                </a:cubicBezTo>
                <a:cubicBezTo>
                  <a:pt x="87" y="338"/>
                  <a:pt x="95" y="330"/>
                  <a:pt x="104" y="330"/>
                </a:cubicBezTo>
                <a:close/>
                <a:moveTo>
                  <a:pt x="104" y="469"/>
                </a:moveTo>
                <a:cubicBezTo>
                  <a:pt x="191" y="469"/>
                  <a:pt x="191" y="469"/>
                  <a:pt x="191" y="469"/>
                </a:cubicBezTo>
                <a:cubicBezTo>
                  <a:pt x="201" y="469"/>
                  <a:pt x="209" y="477"/>
                  <a:pt x="209" y="487"/>
                </a:cubicBezTo>
                <a:cubicBezTo>
                  <a:pt x="209" y="496"/>
                  <a:pt x="201" y="504"/>
                  <a:pt x="191" y="504"/>
                </a:cubicBezTo>
                <a:cubicBezTo>
                  <a:pt x="104" y="504"/>
                  <a:pt x="104" y="504"/>
                  <a:pt x="104" y="504"/>
                </a:cubicBezTo>
                <a:cubicBezTo>
                  <a:pt x="94" y="504"/>
                  <a:pt x="87" y="497"/>
                  <a:pt x="87" y="487"/>
                </a:cubicBezTo>
                <a:cubicBezTo>
                  <a:pt x="87" y="487"/>
                  <a:pt x="87" y="487"/>
                  <a:pt x="87" y="487"/>
                </a:cubicBezTo>
                <a:cubicBezTo>
                  <a:pt x="87" y="477"/>
                  <a:pt x="95" y="469"/>
                  <a:pt x="104" y="469"/>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sp>
        <p:nvSpPr>
          <p:cNvPr id="57" name="Freeform 9"/>
          <p:cNvSpPr>
            <a:spLocks noEditPoints="1"/>
          </p:cNvSpPr>
          <p:nvPr>
            <p:custDataLst>
              <p:tags r:id="rId12"/>
            </p:custDataLst>
          </p:nvPr>
        </p:nvSpPr>
        <p:spPr bwMode="auto">
          <a:xfrm>
            <a:off x="5829632" y="3380354"/>
            <a:ext cx="582264" cy="1023268"/>
          </a:xfrm>
          <a:custGeom>
            <a:avLst/>
            <a:gdLst>
              <a:gd name="T0" fmla="*/ 162 w 169"/>
              <a:gd name="T1" fmla="*/ 19 h 297"/>
              <a:gd name="T2" fmla="*/ 134 w 169"/>
              <a:gd name="T3" fmla="*/ 4 h 297"/>
              <a:gd name="T4" fmla="*/ 105 w 169"/>
              <a:gd name="T5" fmla="*/ 5 h 297"/>
              <a:gd name="T6" fmla="*/ 65 w 169"/>
              <a:gd name="T7" fmla="*/ 0 h 297"/>
              <a:gd name="T8" fmla="*/ 58 w 169"/>
              <a:gd name="T9" fmla="*/ 3 h 297"/>
              <a:gd name="T10" fmla="*/ 24 w 169"/>
              <a:gd name="T11" fmla="*/ 54 h 297"/>
              <a:gd name="T12" fmla="*/ 0 w 169"/>
              <a:gd name="T13" fmla="*/ 103 h 297"/>
              <a:gd name="T14" fmla="*/ 32 w 169"/>
              <a:gd name="T15" fmla="*/ 267 h 297"/>
              <a:gd name="T16" fmla="*/ 50 w 169"/>
              <a:gd name="T17" fmla="*/ 250 h 297"/>
              <a:gd name="T18" fmla="*/ 79 w 169"/>
              <a:gd name="T19" fmla="*/ 177 h 297"/>
              <a:gd name="T20" fmla="*/ 87 w 169"/>
              <a:gd name="T21" fmla="*/ 271 h 297"/>
              <a:gd name="T22" fmla="*/ 84 w 169"/>
              <a:gd name="T23" fmla="*/ 154 h 297"/>
              <a:gd name="T24" fmla="*/ 15 w 169"/>
              <a:gd name="T25" fmla="*/ 98 h 297"/>
              <a:gd name="T26" fmla="*/ 46 w 169"/>
              <a:gd name="T27" fmla="*/ 49 h 297"/>
              <a:gd name="T28" fmla="*/ 88 w 169"/>
              <a:gd name="T29" fmla="*/ 75 h 297"/>
              <a:gd name="T30" fmla="*/ 53 w 169"/>
              <a:gd name="T31" fmla="*/ 78 h 297"/>
              <a:gd name="T32" fmla="*/ 81 w 169"/>
              <a:gd name="T33" fmla="*/ 97 h 297"/>
              <a:gd name="T34" fmla="*/ 98 w 169"/>
              <a:gd name="T35" fmla="*/ 91 h 297"/>
              <a:gd name="T36" fmla="*/ 150 w 169"/>
              <a:gd name="T37" fmla="*/ 68 h 297"/>
              <a:gd name="T38" fmla="*/ 131 w 169"/>
              <a:gd name="T39" fmla="*/ 153 h 297"/>
              <a:gd name="T40" fmla="*/ 128 w 169"/>
              <a:gd name="T41" fmla="*/ 244 h 297"/>
              <a:gd name="T42" fmla="*/ 150 w 169"/>
              <a:gd name="T43" fmla="*/ 262 h 297"/>
              <a:gd name="T44" fmla="*/ 169 w 169"/>
              <a:gd name="T45" fmla="*/ 102 h 297"/>
              <a:gd name="T46" fmla="*/ 38 w 169"/>
              <a:gd name="T47" fmla="*/ 24 h 297"/>
              <a:gd name="T48" fmla="*/ 61 w 169"/>
              <a:gd name="T49" fmla="*/ 41 h 297"/>
              <a:gd name="T50" fmla="*/ 96 w 169"/>
              <a:gd name="T51" fmla="*/ 46 h 297"/>
              <a:gd name="T52" fmla="*/ 75 w 169"/>
              <a:gd name="T53" fmla="*/ 12 h 297"/>
              <a:gd name="T54" fmla="*/ 96 w 169"/>
              <a:gd name="T55" fmla="*/ 46 h 297"/>
              <a:gd name="T56" fmla="*/ 104 w 169"/>
              <a:gd name="T57" fmla="*/ 71 h 297"/>
              <a:gd name="T58" fmla="*/ 122 w 169"/>
              <a:gd name="T59" fmla="*/ 61 h 297"/>
              <a:gd name="T60" fmla="*/ 114 w 169"/>
              <a:gd name="T61" fmla="*/ 73 h 297"/>
              <a:gd name="T62" fmla="*/ 110 w 169"/>
              <a:gd name="T63" fmla="*/ 15 h 297"/>
              <a:gd name="T64" fmla="*/ 125 w 169"/>
              <a:gd name="T65" fmla="*/ 47 h 297"/>
              <a:gd name="T66" fmla="*/ 134 w 169"/>
              <a:gd name="T67" fmla="*/ 77 h 297"/>
              <a:gd name="T68" fmla="*/ 132 w 169"/>
              <a:gd name="T69" fmla="*/ 62 h 297"/>
              <a:gd name="T70" fmla="*/ 134 w 169"/>
              <a:gd name="T71" fmla="*/ 77 h 297"/>
              <a:gd name="T72" fmla="*/ 148 w 169"/>
              <a:gd name="T73" fmla="*/ 54 h 297"/>
              <a:gd name="T74" fmla="*/ 138 w 169"/>
              <a:gd name="T75" fmla="*/ 21 h 297"/>
              <a:gd name="T76" fmla="*/ 148 w 169"/>
              <a:gd name="T77" fmla="*/ 5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297">
                <a:moveTo>
                  <a:pt x="169" y="102"/>
                </a:moveTo>
                <a:lnTo>
                  <a:pt x="162" y="19"/>
                </a:lnTo>
                <a:lnTo>
                  <a:pt x="140" y="10"/>
                </a:lnTo>
                <a:lnTo>
                  <a:pt x="134" y="4"/>
                </a:lnTo>
                <a:lnTo>
                  <a:pt x="108" y="0"/>
                </a:lnTo>
                <a:lnTo>
                  <a:pt x="105" y="5"/>
                </a:lnTo>
                <a:lnTo>
                  <a:pt x="103" y="0"/>
                </a:lnTo>
                <a:lnTo>
                  <a:pt x="65" y="0"/>
                </a:lnTo>
                <a:lnTo>
                  <a:pt x="63" y="8"/>
                </a:lnTo>
                <a:lnTo>
                  <a:pt x="58" y="3"/>
                </a:lnTo>
                <a:lnTo>
                  <a:pt x="23" y="18"/>
                </a:lnTo>
                <a:lnTo>
                  <a:pt x="24" y="54"/>
                </a:lnTo>
                <a:lnTo>
                  <a:pt x="18" y="59"/>
                </a:lnTo>
                <a:lnTo>
                  <a:pt x="0" y="103"/>
                </a:lnTo>
                <a:lnTo>
                  <a:pt x="38" y="157"/>
                </a:lnTo>
                <a:lnTo>
                  <a:pt x="32" y="267"/>
                </a:lnTo>
                <a:lnTo>
                  <a:pt x="58" y="297"/>
                </a:lnTo>
                <a:lnTo>
                  <a:pt x="50" y="250"/>
                </a:lnTo>
                <a:lnTo>
                  <a:pt x="53" y="166"/>
                </a:lnTo>
                <a:lnTo>
                  <a:pt x="79" y="177"/>
                </a:lnTo>
                <a:lnTo>
                  <a:pt x="77" y="194"/>
                </a:lnTo>
                <a:lnTo>
                  <a:pt x="87" y="271"/>
                </a:lnTo>
                <a:lnTo>
                  <a:pt x="101" y="144"/>
                </a:lnTo>
                <a:lnTo>
                  <a:pt x="84" y="154"/>
                </a:lnTo>
                <a:lnTo>
                  <a:pt x="53" y="138"/>
                </a:lnTo>
                <a:lnTo>
                  <a:pt x="15" y="98"/>
                </a:lnTo>
                <a:lnTo>
                  <a:pt x="31" y="59"/>
                </a:lnTo>
                <a:lnTo>
                  <a:pt x="46" y="49"/>
                </a:lnTo>
                <a:lnTo>
                  <a:pt x="94" y="64"/>
                </a:lnTo>
                <a:lnTo>
                  <a:pt x="88" y="75"/>
                </a:lnTo>
                <a:lnTo>
                  <a:pt x="76" y="80"/>
                </a:lnTo>
                <a:lnTo>
                  <a:pt x="53" y="78"/>
                </a:lnTo>
                <a:lnTo>
                  <a:pt x="50" y="87"/>
                </a:lnTo>
                <a:lnTo>
                  <a:pt x="81" y="97"/>
                </a:lnTo>
                <a:lnTo>
                  <a:pt x="114" y="126"/>
                </a:lnTo>
                <a:lnTo>
                  <a:pt x="98" y="91"/>
                </a:lnTo>
                <a:lnTo>
                  <a:pt x="137" y="90"/>
                </a:lnTo>
                <a:lnTo>
                  <a:pt x="150" y="68"/>
                </a:lnTo>
                <a:lnTo>
                  <a:pt x="151" y="97"/>
                </a:lnTo>
                <a:lnTo>
                  <a:pt x="131" y="153"/>
                </a:lnTo>
                <a:lnTo>
                  <a:pt x="121" y="146"/>
                </a:lnTo>
                <a:lnTo>
                  <a:pt x="128" y="244"/>
                </a:lnTo>
                <a:lnTo>
                  <a:pt x="120" y="297"/>
                </a:lnTo>
                <a:lnTo>
                  <a:pt x="150" y="262"/>
                </a:lnTo>
                <a:lnTo>
                  <a:pt x="141" y="165"/>
                </a:lnTo>
                <a:lnTo>
                  <a:pt x="169" y="102"/>
                </a:lnTo>
                <a:close/>
                <a:moveTo>
                  <a:pt x="42" y="38"/>
                </a:moveTo>
                <a:lnTo>
                  <a:pt x="38" y="24"/>
                </a:lnTo>
                <a:lnTo>
                  <a:pt x="55" y="17"/>
                </a:lnTo>
                <a:lnTo>
                  <a:pt x="61" y="41"/>
                </a:lnTo>
                <a:lnTo>
                  <a:pt x="42" y="38"/>
                </a:lnTo>
                <a:close/>
                <a:moveTo>
                  <a:pt x="96" y="46"/>
                </a:moveTo>
                <a:lnTo>
                  <a:pt x="76" y="44"/>
                </a:lnTo>
                <a:lnTo>
                  <a:pt x="75" y="12"/>
                </a:lnTo>
                <a:lnTo>
                  <a:pt x="99" y="13"/>
                </a:lnTo>
                <a:lnTo>
                  <a:pt x="96" y="46"/>
                </a:lnTo>
                <a:close/>
                <a:moveTo>
                  <a:pt x="114" y="73"/>
                </a:moveTo>
                <a:lnTo>
                  <a:pt x="104" y="71"/>
                </a:lnTo>
                <a:lnTo>
                  <a:pt x="108" y="58"/>
                </a:lnTo>
                <a:lnTo>
                  <a:pt x="122" y="61"/>
                </a:lnTo>
                <a:lnTo>
                  <a:pt x="114" y="73"/>
                </a:lnTo>
                <a:lnTo>
                  <a:pt x="114" y="73"/>
                </a:lnTo>
                <a:close/>
                <a:moveTo>
                  <a:pt x="109" y="45"/>
                </a:moveTo>
                <a:lnTo>
                  <a:pt x="110" y="15"/>
                </a:lnTo>
                <a:lnTo>
                  <a:pt x="130" y="19"/>
                </a:lnTo>
                <a:lnTo>
                  <a:pt x="125" y="47"/>
                </a:lnTo>
                <a:lnTo>
                  <a:pt x="109" y="45"/>
                </a:lnTo>
                <a:close/>
                <a:moveTo>
                  <a:pt x="134" y="77"/>
                </a:moveTo>
                <a:lnTo>
                  <a:pt x="126" y="75"/>
                </a:lnTo>
                <a:lnTo>
                  <a:pt x="132" y="62"/>
                </a:lnTo>
                <a:lnTo>
                  <a:pt x="144" y="65"/>
                </a:lnTo>
                <a:lnTo>
                  <a:pt x="134" y="77"/>
                </a:lnTo>
                <a:lnTo>
                  <a:pt x="134" y="77"/>
                </a:lnTo>
                <a:close/>
                <a:moveTo>
                  <a:pt x="148" y="54"/>
                </a:moveTo>
                <a:lnTo>
                  <a:pt x="134" y="50"/>
                </a:lnTo>
                <a:lnTo>
                  <a:pt x="138" y="21"/>
                </a:lnTo>
                <a:lnTo>
                  <a:pt x="154" y="28"/>
                </a:lnTo>
                <a:lnTo>
                  <a:pt x="148" y="54"/>
                </a:ln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nvGrpSpPr>
          <p:cNvPr id="58" name="Group 12"/>
          <p:cNvGrpSpPr>
            <a:grpSpLocks noChangeAspect="1"/>
          </p:cNvGrpSpPr>
          <p:nvPr>
            <p:custDataLst>
              <p:tags r:id="rId13"/>
            </p:custDataLst>
          </p:nvPr>
        </p:nvGrpSpPr>
        <p:grpSpPr bwMode="auto">
          <a:xfrm>
            <a:off x="4069821" y="3603317"/>
            <a:ext cx="599016" cy="537633"/>
            <a:chOff x="2211" y="1420"/>
            <a:chExt cx="283" cy="254"/>
          </a:xfrm>
          <a:solidFill>
            <a:schemeClr val="bg1"/>
          </a:solidFill>
        </p:grpSpPr>
        <p:sp>
          <p:nvSpPr>
            <p:cNvPr id="59" name="Freeform 13"/>
            <p:cNvSpPr>
              <a:spLocks noEditPoints="1"/>
            </p:cNvSpPr>
            <p:nvPr>
              <p:custDataLst>
                <p:tags r:id="rId14"/>
              </p:custDataLst>
            </p:nvPr>
          </p:nvSpPr>
          <p:spPr bwMode="auto">
            <a:xfrm>
              <a:off x="2211" y="1420"/>
              <a:ext cx="150" cy="254"/>
            </a:xfrm>
            <a:custGeom>
              <a:avLst/>
              <a:gdLst>
                <a:gd name="T0" fmla="*/ 400 w 425"/>
                <a:gd name="T1" fmla="*/ 720 h 720"/>
                <a:gd name="T2" fmla="*/ 395 w 425"/>
                <a:gd name="T3" fmla="*/ 720 h 720"/>
                <a:gd name="T4" fmla="*/ 20 w 425"/>
                <a:gd name="T5" fmla="*/ 620 h 720"/>
                <a:gd name="T6" fmla="*/ 0 w 425"/>
                <a:gd name="T7" fmla="*/ 595 h 720"/>
                <a:gd name="T8" fmla="*/ 0 w 425"/>
                <a:gd name="T9" fmla="*/ 25 h 720"/>
                <a:gd name="T10" fmla="*/ 10 w 425"/>
                <a:gd name="T11" fmla="*/ 5 h 720"/>
                <a:gd name="T12" fmla="*/ 30 w 425"/>
                <a:gd name="T13" fmla="*/ 0 h 720"/>
                <a:gd name="T14" fmla="*/ 405 w 425"/>
                <a:gd name="T15" fmla="*/ 100 h 720"/>
                <a:gd name="T16" fmla="*/ 425 w 425"/>
                <a:gd name="T17" fmla="*/ 125 h 720"/>
                <a:gd name="T18" fmla="*/ 425 w 425"/>
                <a:gd name="T19" fmla="*/ 695 h 720"/>
                <a:gd name="T20" fmla="*/ 415 w 425"/>
                <a:gd name="T21" fmla="*/ 715 h 720"/>
                <a:gd name="T22" fmla="*/ 400 w 425"/>
                <a:gd name="T23" fmla="*/ 720 h 720"/>
                <a:gd name="T24" fmla="*/ 50 w 425"/>
                <a:gd name="T25" fmla="*/ 575 h 720"/>
                <a:gd name="T26" fmla="*/ 375 w 425"/>
                <a:gd name="T27" fmla="*/ 660 h 720"/>
                <a:gd name="T28" fmla="*/ 375 w 425"/>
                <a:gd name="T29" fmla="*/ 145 h 720"/>
                <a:gd name="T30" fmla="*/ 50 w 425"/>
                <a:gd name="T31" fmla="*/ 55 h 720"/>
                <a:gd name="T32" fmla="*/ 50 w 425"/>
                <a:gd name="T33" fmla="*/ 5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0">
                  <a:moveTo>
                    <a:pt x="400" y="720"/>
                  </a:moveTo>
                  <a:cubicBezTo>
                    <a:pt x="395" y="720"/>
                    <a:pt x="395" y="720"/>
                    <a:pt x="395" y="720"/>
                  </a:cubicBezTo>
                  <a:cubicBezTo>
                    <a:pt x="20" y="620"/>
                    <a:pt x="20" y="620"/>
                    <a:pt x="20" y="620"/>
                  </a:cubicBezTo>
                  <a:cubicBezTo>
                    <a:pt x="10" y="620"/>
                    <a:pt x="0" y="610"/>
                    <a:pt x="0" y="595"/>
                  </a:cubicBezTo>
                  <a:cubicBezTo>
                    <a:pt x="0" y="25"/>
                    <a:pt x="0" y="25"/>
                    <a:pt x="0" y="25"/>
                  </a:cubicBezTo>
                  <a:cubicBezTo>
                    <a:pt x="0" y="15"/>
                    <a:pt x="5" y="10"/>
                    <a:pt x="10" y="5"/>
                  </a:cubicBezTo>
                  <a:cubicBezTo>
                    <a:pt x="15" y="0"/>
                    <a:pt x="25" y="0"/>
                    <a:pt x="30" y="0"/>
                  </a:cubicBezTo>
                  <a:cubicBezTo>
                    <a:pt x="405" y="100"/>
                    <a:pt x="405" y="100"/>
                    <a:pt x="405" y="100"/>
                  </a:cubicBezTo>
                  <a:cubicBezTo>
                    <a:pt x="415" y="105"/>
                    <a:pt x="425" y="115"/>
                    <a:pt x="425" y="125"/>
                  </a:cubicBezTo>
                  <a:cubicBezTo>
                    <a:pt x="425" y="695"/>
                    <a:pt x="425" y="695"/>
                    <a:pt x="425" y="695"/>
                  </a:cubicBezTo>
                  <a:cubicBezTo>
                    <a:pt x="425" y="705"/>
                    <a:pt x="420" y="710"/>
                    <a:pt x="415" y="715"/>
                  </a:cubicBezTo>
                  <a:cubicBezTo>
                    <a:pt x="410" y="720"/>
                    <a:pt x="405" y="720"/>
                    <a:pt x="400" y="720"/>
                  </a:cubicBezTo>
                  <a:close/>
                  <a:moveTo>
                    <a:pt x="50" y="575"/>
                  </a:moveTo>
                  <a:cubicBezTo>
                    <a:pt x="375" y="660"/>
                    <a:pt x="375" y="660"/>
                    <a:pt x="375" y="660"/>
                  </a:cubicBezTo>
                  <a:cubicBezTo>
                    <a:pt x="375" y="145"/>
                    <a:pt x="375" y="145"/>
                    <a:pt x="375" y="145"/>
                  </a:cubicBezTo>
                  <a:cubicBezTo>
                    <a:pt x="50" y="55"/>
                    <a:pt x="50" y="55"/>
                    <a:pt x="50" y="55"/>
                  </a:cubicBezTo>
                  <a:cubicBezTo>
                    <a:pt x="50" y="575"/>
                    <a:pt x="50" y="575"/>
                    <a:pt x="50" y="5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0" name="Freeform 14"/>
            <p:cNvSpPr>
              <a:spLocks noEditPoints="1"/>
            </p:cNvSpPr>
            <p:nvPr>
              <p:custDataLst>
                <p:tags r:id="rId15"/>
              </p:custDataLst>
            </p:nvPr>
          </p:nvSpPr>
          <p:spPr bwMode="auto">
            <a:xfrm>
              <a:off x="2239" y="1420"/>
              <a:ext cx="255" cy="254"/>
            </a:xfrm>
            <a:custGeom>
              <a:avLst/>
              <a:gdLst>
                <a:gd name="T0" fmla="*/ 320 w 720"/>
                <a:gd name="T1" fmla="*/ 720 h 720"/>
                <a:gd name="T2" fmla="*/ 305 w 720"/>
                <a:gd name="T3" fmla="*/ 715 h 720"/>
                <a:gd name="T4" fmla="*/ 295 w 720"/>
                <a:gd name="T5" fmla="*/ 695 h 720"/>
                <a:gd name="T6" fmla="*/ 295 w 720"/>
                <a:gd name="T7" fmla="*/ 125 h 720"/>
                <a:gd name="T8" fmla="*/ 315 w 720"/>
                <a:gd name="T9" fmla="*/ 100 h 720"/>
                <a:gd name="T10" fmla="*/ 690 w 720"/>
                <a:gd name="T11" fmla="*/ 0 h 720"/>
                <a:gd name="T12" fmla="*/ 710 w 720"/>
                <a:gd name="T13" fmla="*/ 5 h 720"/>
                <a:gd name="T14" fmla="*/ 720 w 720"/>
                <a:gd name="T15" fmla="*/ 25 h 720"/>
                <a:gd name="T16" fmla="*/ 720 w 720"/>
                <a:gd name="T17" fmla="*/ 595 h 720"/>
                <a:gd name="T18" fmla="*/ 700 w 720"/>
                <a:gd name="T19" fmla="*/ 620 h 720"/>
                <a:gd name="T20" fmla="*/ 325 w 720"/>
                <a:gd name="T21" fmla="*/ 720 h 720"/>
                <a:gd name="T22" fmla="*/ 320 w 720"/>
                <a:gd name="T23" fmla="*/ 720 h 720"/>
                <a:gd name="T24" fmla="*/ 345 w 720"/>
                <a:gd name="T25" fmla="*/ 145 h 720"/>
                <a:gd name="T26" fmla="*/ 345 w 720"/>
                <a:gd name="T27" fmla="*/ 665 h 720"/>
                <a:gd name="T28" fmla="*/ 670 w 720"/>
                <a:gd name="T29" fmla="*/ 580 h 720"/>
                <a:gd name="T30" fmla="*/ 670 w 720"/>
                <a:gd name="T31" fmla="*/ 55 h 720"/>
                <a:gd name="T32" fmla="*/ 345 w 720"/>
                <a:gd name="T33" fmla="*/ 145 h 720"/>
                <a:gd name="T34" fmla="*/ 135 w 720"/>
                <a:gd name="T35" fmla="*/ 225 h 720"/>
                <a:gd name="T36" fmla="*/ 165 w 720"/>
                <a:gd name="T37" fmla="*/ 320 h 720"/>
                <a:gd name="T38" fmla="*/ 265 w 720"/>
                <a:gd name="T39" fmla="*/ 320 h 720"/>
                <a:gd name="T40" fmla="*/ 180 w 720"/>
                <a:gd name="T41" fmla="*/ 380 h 720"/>
                <a:gd name="T42" fmla="*/ 215 w 720"/>
                <a:gd name="T43" fmla="*/ 475 h 720"/>
                <a:gd name="T44" fmla="*/ 135 w 720"/>
                <a:gd name="T45" fmla="*/ 415 h 720"/>
                <a:gd name="T46" fmla="*/ 50 w 720"/>
                <a:gd name="T47" fmla="*/ 475 h 720"/>
                <a:gd name="T48" fmla="*/ 85 w 720"/>
                <a:gd name="T49" fmla="*/ 380 h 720"/>
                <a:gd name="T50" fmla="*/ 0 w 720"/>
                <a:gd name="T51" fmla="*/ 320 h 720"/>
                <a:gd name="T52" fmla="*/ 100 w 720"/>
                <a:gd name="T53" fmla="*/ 320 h 720"/>
                <a:gd name="T54" fmla="*/ 135 w 720"/>
                <a:gd name="T55" fmla="*/ 22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0" h="720">
                  <a:moveTo>
                    <a:pt x="320" y="720"/>
                  </a:moveTo>
                  <a:cubicBezTo>
                    <a:pt x="315" y="720"/>
                    <a:pt x="310" y="720"/>
                    <a:pt x="305" y="715"/>
                  </a:cubicBezTo>
                  <a:cubicBezTo>
                    <a:pt x="300" y="710"/>
                    <a:pt x="295" y="705"/>
                    <a:pt x="295" y="695"/>
                  </a:cubicBezTo>
                  <a:cubicBezTo>
                    <a:pt x="295" y="125"/>
                    <a:pt x="295" y="125"/>
                    <a:pt x="295" y="125"/>
                  </a:cubicBezTo>
                  <a:cubicBezTo>
                    <a:pt x="295" y="115"/>
                    <a:pt x="305" y="105"/>
                    <a:pt x="315" y="100"/>
                  </a:cubicBezTo>
                  <a:cubicBezTo>
                    <a:pt x="690" y="0"/>
                    <a:pt x="690" y="0"/>
                    <a:pt x="690" y="0"/>
                  </a:cubicBezTo>
                  <a:cubicBezTo>
                    <a:pt x="700" y="0"/>
                    <a:pt x="705" y="0"/>
                    <a:pt x="710" y="5"/>
                  </a:cubicBezTo>
                  <a:cubicBezTo>
                    <a:pt x="715" y="10"/>
                    <a:pt x="720" y="15"/>
                    <a:pt x="720" y="25"/>
                  </a:cubicBezTo>
                  <a:cubicBezTo>
                    <a:pt x="720" y="595"/>
                    <a:pt x="720" y="595"/>
                    <a:pt x="720" y="595"/>
                  </a:cubicBezTo>
                  <a:cubicBezTo>
                    <a:pt x="720" y="605"/>
                    <a:pt x="710" y="615"/>
                    <a:pt x="700" y="620"/>
                  </a:cubicBezTo>
                  <a:cubicBezTo>
                    <a:pt x="325" y="720"/>
                    <a:pt x="325" y="720"/>
                    <a:pt x="325" y="720"/>
                  </a:cubicBezTo>
                  <a:lnTo>
                    <a:pt x="320" y="720"/>
                  </a:lnTo>
                  <a:close/>
                  <a:moveTo>
                    <a:pt x="345" y="145"/>
                  </a:moveTo>
                  <a:cubicBezTo>
                    <a:pt x="345" y="665"/>
                    <a:pt x="345" y="665"/>
                    <a:pt x="345" y="665"/>
                  </a:cubicBezTo>
                  <a:cubicBezTo>
                    <a:pt x="670" y="580"/>
                    <a:pt x="670" y="580"/>
                    <a:pt x="670" y="580"/>
                  </a:cubicBezTo>
                  <a:cubicBezTo>
                    <a:pt x="670" y="55"/>
                    <a:pt x="670" y="55"/>
                    <a:pt x="670" y="55"/>
                  </a:cubicBezTo>
                  <a:lnTo>
                    <a:pt x="345" y="145"/>
                  </a:lnTo>
                  <a:close/>
                  <a:moveTo>
                    <a:pt x="135" y="225"/>
                  </a:moveTo>
                  <a:cubicBezTo>
                    <a:pt x="165" y="320"/>
                    <a:pt x="165" y="320"/>
                    <a:pt x="165" y="320"/>
                  </a:cubicBezTo>
                  <a:cubicBezTo>
                    <a:pt x="265" y="320"/>
                    <a:pt x="265" y="320"/>
                    <a:pt x="265" y="320"/>
                  </a:cubicBezTo>
                  <a:cubicBezTo>
                    <a:pt x="180" y="380"/>
                    <a:pt x="180" y="380"/>
                    <a:pt x="180" y="380"/>
                  </a:cubicBezTo>
                  <a:cubicBezTo>
                    <a:pt x="215" y="475"/>
                    <a:pt x="215" y="475"/>
                    <a:pt x="215" y="475"/>
                  </a:cubicBezTo>
                  <a:cubicBezTo>
                    <a:pt x="135" y="415"/>
                    <a:pt x="135" y="415"/>
                    <a:pt x="135" y="415"/>
                  </a:cubicBezTo>
                  <a:cubicBezTo>
                    <a:pt x="50" y="475"/>
                    <a:pt x="50" y="475"/>
                    <a:pt x="50" y="475"/>
                  </a:cubicBezTo>
                  <a:cubicBezTo>
                    <a:pt x="85" y="380"/>
                    <a:pt x="85" y="380"/>
                    <a:pt x="85" y="380"/>
                  </a:cubicBezTo>
                  <a:cubicBezTo>
                    <a:pt x="0" y="320"/>
                    <a:pt x="0" y="320"/>
                    <a:pt x="0" y="320"/>
                  </a:cubicBezTo>
                  <a:cubicBezTo>
                    <a:pt x="100" y="320"/>
                    <a:pt x="100" y="320"/>
                    <a:pt x="100" y="320"/>
                  </a:cubicBezTo>
                  <a:lnTo>
                    <a:pt x="135" y="2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1" name="Freeform 15"/>
            <p:cNvSpPr>
              <a:spLocks noEditPoints="1"/>
            </p:cNvSpPr>
            <p:nvPr>
              <p:custDataLst>
                <p:tags r:id="rId16"/>
              </p:custDataLst>
            </p:nvPr>
          </p:nvSpPr>
          <p:spPr bwMode="auto">
            <a:xfrm>
              <a:off x="2382" y="1483"/>
              <a:ext cx="80" cy="132"/>
            </a:xfrm>
            <a:custGeom>
              <a:avLst/>
              <a:gdLst>
                <a:gd name="T0" fmla="*/ 30 w 225"/>
                <a:gd name="T1" fmla="*/ 100 h 375"/>
                <a:gd name="T2" fmla="*/ 5 w 225"/>
                <a:gd name="T3" fmla="*/ 80 h 375"/>
                <a:gd name="T4" fmla="*/ 20 w 225"/>
                <a:gd name="T5" fmla="*/ 50 h 375"/>
                <a:gd name="T6" fmla="*/ 185 w 225"/>
                <a:gd name="T7" fmla="*/ 5 h 375"/>
                <a:gd name="T8" fmla="*/ 215 w 225"/>
                <a:gd name="T9" fmla="*/ 25 h 375"/>
                <a:gd name="T10" fmla="*/ 195 w 225"/>
                <a:gd name="T11" fmla="*/ 55 h 375"/>
                <a:gd name="T12" fmla="*/ 30 w 225"/>
                <a:gd name="T13" fmla="*/ 100 h 375"/>
                <a:gd name="T14" fmla="*/ 30 w 225"/>
                <a:gd name="T15" fmla="*/ 100 h 375"/>
                <a:gd name="T16" fmla="*/ 30 w 225"/>
                <a:gd name="T17" fmla="*/ 235 h 375"/>
                <a:gd name="T18" fmla="*/ 5 w 225"/>
                <a:gd name="T19" fmla="*/ 215 h 375"/>
                <a:gd name="T20" fmla="*/ 25 w 225"/>
                <a:gd name="T21" fmla="*/ 185 h 375"/>
                <a:gd name="T22" fmla="*/ 190 w 225"/>
                <a:gd name="T23" fmla="*/ 140 h 375"/>
                <a:gd name="T24" fmla="*/ 220 w 225"/>
                <a:gd name="T25" fmla="*/ 160 h 375"/>
                <a:gd name="T26" fmla="*/ 200 w 225"/>
                <a:gd name="T27" fmla="*/ 190 h 375"/>
                <a:gd name="T28" fmla="*/ 35 w 225"/>
                <a:gd name="T29" fmla="*/ 235 h 375"/>
                <a:gd name="T30" fmla="*/ 30 w 225"/>
                <a:gd name="T31" fmla="*/ 235 h 375"/>
                <a:gd name="T32" fmla="*/ 30 w 225"/>
                <a:gd name="T33" fmla="*/ 375 h 375"/>
                <a:gd name="T34" fmla="*/ 5 w 225"/>
                <a:gd name="T35" fmla="*/ 355 h 375"/>
                <a:gd name="T36" fmla="*/ 25 w 225"/>
                <a:gd name="T37" fmla="*/ 325 h 375"/>
                <a:gd name="T38" fmla="*/ 190 w 225"/>
                <a:gd name="T39" fmla="*/ 280 h 375"/>
                <a:gd name="T40" fmla="*/ 220 w 225"/>
                <a:gd name="T41" fmla="*/ 300 h 375"/>
                <a:gd name="T42" fmla="*/ 200 w 225"/>
                <a:gd name="T43" fmla="*/ 330 h 375"/>
                <a:gd name="T44" fmla="*/ 35 w 225"/>
                <a:gd name="T45" fmla="*/ 375 h 375"/>
                <a:gd name="T46" fmla="*/ 30 w 225"/>
                <a:gd name="T47" fmla="*/ 37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5" h="375">
                  <a:moveTo>
                    <a:pt x="30" y="100"/>
                  </a:moveTo>
                  <a:cubicBezTo>
                    <a:pt x="20" y="100"/>
                    <a:pt x="10" y="95"/>
                    <a:pt x="5" y="80"/>
                  </a:cubicBezTo>
                  <a:cubicBezTo>
                    <a:pt x="0" y="65"/>
                    <a:pt x="10" y="55"/>
                    <a:pt x="20" y="50"/>
                  </a:cubicBezTo>
                  <a:cubicBezTo>
                    <a:pt x="185" y="5"/>
                    <a:pt x="185" y="5"/>
                    <a:pt x="185" y="5"/>
                  </a:cubicBezTo>
                  <a:cubicBezTo>
                    <a:pt x="200" y="0"/>
                    <a:pt x="210" y="10"/>
                    <a:pt x="215" y="25"/>
                  </a:cubicBezTo>
                  <a:cubicBezTo>
                    <a:pt x="220" y="40"/>
                    <a:pt x="210" y="50"/>
                    <a:pt x="195" y="55"/>
                  </a:cubicBezTo>
                  <a:cubicBezTo>
                    <a:pt x="30" y="100"/>
                    <a:pt x="30" y="100"/>
                    <a:pt x="30" y="100"/>
                  </a:cubicBezTo>
                  <a:cubicBezTo>
                    <a:pt x="35" y="100"/>
                    <a:pt x="30" y="100"/>
                    <a:pt x="30" y="100"/>
                  </a:cubicBezTo>
                  <a:close/>
                  <a:moveTo>
                    <a:pt x="30" y="235"/>
                  </a:moveTo>
                  <a:cubicBezTo>
                    <a:pt x="15" y="235"/>
                    <a:pt x="5" y="230"/>
                    <a:pt x="5" y="215"/>
                  </a:cubicBezTo>
                  <a:cubicBezTo>
                    <a:pt x="0" y="200"/>
                    <a:pt x="10" y="190"/>
                    <a:pt x="25" y="185"/>
                  </a:cubicBezTo>
                  <a:cubicBezTo>
                    <a:pt x="190" y="140"/>
                    <a:pt x="190" y="140"/>
                    <a:pt x="190" y="140"/>
                  </a:cubicBezTo>
                  <a:cubicBezTo>
                    <a:pt x="205" y="135"/>
                    <a:pt x="215" y="145"/>
                    <a:pt x="220" y="160"/>
                  </a:cubicBezTo>
                  <a:cubicBezTo>
                    <a:pt x="225" y="175"/>
                    <a:pt x="215" y="185"/>
                    <a:pt x="200" y="190"/>
                  </a:cubicBezTo>
                  <a:cubicBezTo>
                    <a:pt x="35" y="235"/>
                    <a:pt x="35" y="235"/>
                    <a:pt x="35" y="235"/>
                  </a:cubicBezTo>
                  <a:lnTo>
                    <a:pt x="30" y="235"/>
                  </a:lnTo>
                  <a:close/>
                  <a:moveTo>
                    <a:pt x="30" y="375"/>
                  </a:moveTo>
                  <a:cubicBezTo>
                    <a:pt x="20" y="375"/>
                    <a:pt x="10" y="370"/>
                    <a:pt x="5" y="355"/>
                  </a:cubicBezTo>
                  <a:cubicBezTo>
                    <a:pt x="0" y="340"/>
                    <a:pt x="10" y="330"/>
                    <a:pt x="25" y="325"/>
                  </a:cubicBezTo>
                  <a:cubicBezTo>
                    <a:pt x="190" y="280"/>
                    <a:pt x="190" y="280"/>
                    <a:pt x="190" y="280"/>
                  </a:cubicBezTo>
                  <a:cubicBezTo>
                    <a:pt x="205" y="275"/>
                    <a:pt x="215" y="285"/>
                    <a:pt x="220" y="300"/>
                  </a:cubicBezTo>
                  <a:cubicBezTo>
                    <a:pt x="225" y="315"/>
                    <a:pt x="215" y="325"/>
                    <a:pt x="200" y="330"/>
                  </a:cubicBezTo>
                  <a:cubicBezTo>
                    <a:pt x="35" y="375"/>
                    <a:pt x="35" y="375"/>
                    <a:pt x="35" y="375"/>
                  </a:cubicBezTo>
                  <a:cubicBezTo>
                    <a:pt x="35" y="370"/>
                    <a:pt x="30" y="375"/>
                    <a:pt x="30" y="3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62" name="Freeform 5"/>
          <p:cNvSpPr>
            <a:spLocks noEditPoints="1"/>
          </p:cNvSpPr>
          <p:nvPr>
            <p:custDataLst>
              <p:tags r:id="rId17"/>
            </p:custDataLst>
          </p:nvPr>
        </p:nvSpPr>
        <p:spPr bwMode="auto">
          <a:xfrm>
            <a:off x="7624917" y="3619223"/>
            <a:ext cx="542721" cy="545527"/>
          </a:xfrm>
          <a:custGeom>
            <a:avLst/>
            <a:gdLst>
              <a:gd name="T0" fmla="*/ 261 w 632"/>
              <a:gd name="T1" fmla="*/ 396 h 632"/>
              <a:gd name="T2" fmla="*/ 280 w 632"/>
              <a:gd name="T3" fmla="*/ 283 h 632"/>
              <a:gd name="T4" fmla="*/ 198 w 632"/>
              <a:gd name="T5" fmla="*/ 204 h 632"/>
              <a:gd name="T6" fmla="*/ 311 w 632"/>
              <a:gd name="T7" fmla="*/ 188 h 632"/>
              <a:gd name="T8" fmla="*/ 361 w 632"/>
              <a:gd name="T9" fmla="*/ 86 h 632"/>
              <a:gd name="T10" fmla="*/ 412 w 632"/>
              <a:gd name="T11" fmla="*/ 188 h 632"/>
              <a:gd name="T12" fmla="*/ 524 w 632"/>
              <a:gd name="T13" fmla="*/ 204 h 632"/>
              <a:gd name="T14" fmla="*/ 443 w 632"/>
              <a:gd name="T15" fmla="*/ 283 h 632"/>
              <a:gd name="T16" fmla="*/ 462 w 632"/>
              <a:gd name="T17" fmla="*/ 396 h 632"/>
              <a:gd name="T18" fmla="*/ 362 w 632"/>
              <a:gd name="T19" fmla="*/ 343 h 632"/>
              <a:gd name="T20" fmla="*/ 261 w 632"/>
              <a:gd name="T21" fmla="*/ 396 h 632"/>
              <a:gd name="T22" fmla="*/ 316 w 632"/>
              <a:gd name="T23" fmla="*/ 0 h 632"/>
              <a:gd name="T24" fmla="*/ 0 w 632"/>
              <a:gd name="T25" fmla="*/ 316 h 632"/>
              <a:gd name="T26" fmla="*/ 57 w 632"/>
              <a:gd name="T27" fmla="*/ 496 h 632"/>
              <a:gd name="T28" fmla="*/ 255 w 632"/>
              <a:gd name="T29" fmla="*/ 304 h 632"/>
              <a:gd name="T30" fmla="*/ 268 w 632"/>
              <a:gd name="T31" fmla="*/ 317 h 632"/>
              <a:gd name="T32" fmla="*/ 68 w 632"/>
              <a:gd name="T33" fmla="*/ 511 h 632"/>
              <a:gd name="T34" fmla="*/ 106 w 632"/>
              <a:gd name="T35" fmla="*/ 551 h 632"/>
              <a:gd name="T36" fmla="*/ 270 w 632"/>
              <a:gd name="T37" fmla="*/ 393 h 632"/>
              <a:gd name="T38" fmla="*/ 282 w 632"/>
              <a:gd name="T39" fmla="*/ 406 h 632"/>
              <a:gd name="T40" fmla="*/ 120 w 632"/>
              <a:gd name="T41" fmla="*/ 563 h 632"/>
              <a:gd name="T42" fmla="*/ 159 w 632"/>
              <a:gd name="T43" fmla="*/ 590 h 632"/>
              <a:gd name="T44" fmla="*/ 389 w 632"/>
              <a:gd name="T45" fmla="*/ 366 h 632"/>
              <a:gd name="T46" fmla="*/ 402 w 632"/>
              <a:gd name="T47" fmla="*/ 379 h 632"/>
              <a:gd name="T48" fmla="*/ 176 w 632"/>
              <a:gd name="T49" fmla="*/ 599 h 632"/>
              <a:gd name="T50" fmla="*/ 316 w 632"/>
              <a:gd name="T51" fmla="*/ 632 h 632"/>
              <a:gd name="T52" fmla="*/ 632 w 632"/>
              <a:gd name="T53" fmla="*/ 316 h 632"/>
              <a:gd name="T54" fmla="*/ 316 w 632"/>
              <a:gd name="T55" fmla="*/ 0 h 632"/>
              <a:gd name="T56" fmla="*/ 179 w 632"/>
              <a:gd name="T57" fmla="*/ 364 h 632"/>
              <a:gd name="T58" fmla="*/ 144 w 632"/>
              <a:gd name="T59" fmla="*/ 329 h 632"/>
              <a:gd name="T60" fmla="*/ 95 w 632"/>
              <a:gd name="T61" fmla="*/ 339 h 632"/>
              <a:gd name="T62" fmla="*/ 117 w 632"/>
              <a:gd name="T63" fmla="*/ 294 h 632"/>
              <a:gd name="T64" fmla="*/ 93 w 632"/>
              <a:gd name="T65" fmla="*/ 251 h 632"/>
              <a:gd name="T66" fmla="*/ 142 w 632"/>
              <a:gd name="T67" fmla="*/ 258 h 632"/>
              <a:gd name="T68" fmla="*/ 176 w 632"/>
              <a:gd name="T69" fmla="*/ 222 h 632"/>
              <a:gd name="T70" fmla="*/ 185 w 632"/>
              <a:gd name="T71" fmla="*/ 271 h 632"/>
              <a:gd name="T72" fmla="*/ 230 w 632"/>
              <a:gd name="T73" fmla="*/ 292 h 632"/>
              <a:gd name="T74" fmla="*/ 185 w 632"/>
              <a:gd name="T75" fmla="*/ 315 h 632"/>
              <a:gd name="T76" fmla="*/ 179 w 632"/>
              <a:gd name="T77" fmla="*/ 364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2" h="632">
                <a:moveTo>
                  <a:pt x="261" y="396"/>
                </a:moveTo>
                <a:cubicBezTo>
                  <a:pt x="280" y="283"/>
                  <a:pt x="280" y="283"/>
                  <a:pt x="280" y="283"/>
                </a:cubicBezTo>
                <a:cubicBezTo>
                  <a:pt x="198" y="204"/>
                  <a:pt x="198" y="204"/>
                  <a:pt x="198" y="204"/>
                </a:cubicBezTo>
                <a:cubicBezTo>
                  <a:pt x="311" y="188"/>
                  <a:pt x="311" y="188"/>
                  <a:pt x="311" y="188"/>
                </a:cubicBezTo>
                <a:cubicBezTo>
                  <a:pt x="361" y="86"/>
                  <a:pt x="361" y="86"/>
                  <a:pt x="361" y="86"/>
                </a:cubicBezTo>
                <a:cubicBezTo>
                  <a:pt x="412" y="188"/>
                  <a:pt x="412" y="188"/>
                  <a:pt x="412" y="188"/>
                </a:cubicBezTo>
                <a:cubicBezTo>
                  <a:pt x="524" y="204"/>
                  <a:pt x="524" y="204"/>
                  <a:pt x="524" y="204"/>
                </a:cubicBezTo>
                <a:cubicBezTo>
                  <a:pt x="443" y="283"/>
                  <a:pt x="443" y="283"/>
                  <a:pt x="443" y="283"/>
                </a:cubicBezTo>
                <a:cubicBezTo>
                  <a:pt x="462" y="396"/>
                  <a:pt x="462" y="396"/>
                  <a:pt x="462" y="396"/>
                </a:cubicBezTo>
                <a:cubicBezTo>
                  <a:pt x="362" y="343"/>
                  <a:pt x="362" y="343"/>
                  <a:pt x="362" y="343"/>
                </a:cubicBezTo>
                <a:lnTo>
                  <a:pt x="261" y="396"/>
                </a:lnTo>
                <a:close/>
                <a:moveTo>
                  <a:pt x="316" y="0"/>
                </a:moveTo>
                <a:cubicBezTo>
                  <a:pt x="142" y="0"/>
                  <a:pt x="0" y="142"/>
                  <a:pt x="0" y="316"/>
                </a:cubicBezTo>
                <a:cubicBezTo>
                  <a:pt x="0" y="383"/>
                  <a:pt x="21" y="445"/>
                  <a:pt x="57" y="496"/>
                </a:cubicBezTo>
                <a:cubicBezTo>
                  <a:pt x="255" y="304"/>
                  <a:pt x="255" y="304"/>
                  <a:pt x="255" y="304"/>
                </a:cubicBezTo>
                <a:cubicBezTo>
                  <a:pt x="268" y="317"/>
                  <a:pt x="268" y="317"/>
                  <a:pt x="268" y="317"/>
                </a:cubicBezTo>
                <a:cubicBezTo>
                  <a:pt x="68" y="511"/>
                  <a:pt x="68" y="511"/>
                  <a:pt x="68" y="511"/>
                </a:cubicBezTo>
                <a:cubicBezTo>
                  <a:pt x="80" y="526"/>
                  <a:pt x="92" y="539"/>
                  <a:pt x="106" y="551"/>
                </a:cubicBezTo>
                <a:cubicBezTo>
                  <a:pt x="270" y="393"/>
                  <a:pt x="270" y="393"/>
                  <a:pt x="270" y="393"/>
                </a:cubicBezTo>
                <a:cubicBezTo>
                  <a:pt x="282" y="406"/>
                  <a:pt x="282" y="406"/>
                  <a:pt x="282" y="406"/>
                </a:cubicBezTo>
                <a:cubicBezTo>
                  <a:pt x="120" y="563"/>
                  <a:pt x="120" y="563"/>
                  <a:pt x="120" y="563"/>
                </a:cubicBezTo>
                <a:cubicBezTo>
                  <a:pt x="132" y="573"/>
                  <a:pt x="145" y="582"/>
                  <a:pt x="159" y="590"/>
                </a:cubicBezTo>
                <a:cubicBezTo>
                  <a:pt x="389" y="366"/>
                  <a:pt x="389" y="366"/>
                  <a:pt x="389" y="366"/>
                </a:cubicBezTo>
                <a:cubicBezTo>
                  <a:pt x="402" y="379"/>
                  <a:pt x="402" y="379"/>
                  <a:pt x="402" y="379"/>
                </a:cubicBezTo>
                <a:cubicBezTo>
                  <a:pt x="176" y="599"/>
                  <a:pt x="176" y="599"/>
                  <a:pt x="176" y="599"/>
                </a:cubicBezTo>
                <a:cubicBezTo>
                  <a:pt x="218" y="620"/>
                  <a:pt x="266" y="632"/>
                  <a:pt x="316" y="632"/>
                </a:cubicBezTo>
                <a:cubicBezTo>
                  <a:pt x="490" y="632"/>
                  <a:pt x="632" y="490"/>
                  <a:pt x="632" y="316"/>
                </a:cubicBezTo>
                <a:cubicBezTo>
                  <a:pt x="632" y="142"/>
                  <a:pt x="490" y="0"/>
                  <a:pt x="316" y="0"/>
                </a:cubicBezTo>
                <a:close/>
                <a:moveTo>
                  <a:pt x="179" y="364"/>
                </a:moveTo>
                <a:cubicBezTo>
                  <a:pt x="144" y="329"/>
                  <a:pt x="144" y="329"/>
                  <a:pt x="144" y="329"/>
                </a:cubicBezTo>
                <a:cubicBezTo>
                  <a:pt x="95" y="339"/>
                  <a:pt x="95" y="339"/>
                  <a:pt x="95" y="339"/>
                </a:cubicBezTo>
                <a:cubicBezTo>
                  <a:pt x="117" y="294"/>
                  <a:pt x="117" y="294"/>
                  <a:pt x="117" y="294"/>
                </a:cubicBezTo>
                <a:cubicBezTo>
                  <a:pt x="93" y="251"/>
                  <a:pt x="93" y="251"/>
                  <a:pt x="93" y="251"/>
                </a:cubicBezTo>
                <a:cubicBezTo>
                  <a:pt x="142" y="258"/>
                  <a:pt x="142" y="258"/>
                  <a:pt x="142" y="258"/>
                </a:cubicBezTo>
                <a:cubicBezTo>
                  <a:pt x="176" y="222"/>
                  <a:pt x="176" y="222"/>
                  <a:pt x="176" y="222"/>
                </a:cubicBezTo>
                <a:cubicBezTo>
                  <a:pt x="185" y="271"/>
                  <a:pt x="185" y="271"/>
                  <a:pt x="185" y="271"/>
                </a:cubicBezTo>
                <a:cubicBezTo>
                  <a:pt x="230" y="292"/>
                  <a:pt x="230" y="292"/>
                  <a:pt x="230" y="292"/>
                </a:cubicBezTo>
                <a:cubicBezTo>
                  <a:pt x="185" y="315"/>
                  <a:pt x="185" y="315"/>
                  <a:pt x="185" y="315"/>
                </a:cubicBezTo>
                <a:lnTo>
                  <a:pt x="179" y="364"/>
                </a:ln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nvGrpSpPr>
          <p:cNvPr id="63" name="组合 62"/>
          <p:cNvGrpSpPr/>
          <p:nvPr>
            <p:custDataLst>
              <p:tags r:id="rId18"/>
            </p:custDataLst>
          </p:nvPr>
        </p:nvGrpSpPr>
        <p:grpSpPr>
          <a:xfrm>
            <a:off x="5883842" y="5440922"/>
            <a:ext cx="480484" cy="421217"/>
            <a:chOff x="1035050" y="1447800"/>
            <a:chExt cx="360363" cy="315913"/>
          </a:xfrm>
          <a:solidFill>
            <a:schemeClr val="bg1"/>
          </a:solidFill>
        </p:grpSpPr>
        <p:sp>
          <p:nvSpPr>
            <p:cNvPr id="64" name="AutoShape 147"/>
            <p:cNvSpPr/>
            <p:nvPr>
              <p:custDataLst>
                <p:tags r:id="rId19"/>
              </p:custDataLst>
            </p:nvPr>
          </p:nvSpPr>
          <p:spPr bwMode="auto">
            <a:xfrm>
              <a:off x="1035050" y="1447800"/>
              <a:ext cx="360363" cy="315913"/>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65" name="AutoShape 148"/>
            <p:cNvSpPr/>
            <p:nvPr>
              <p:custDataLst>
                <p:tags r:id="rId20"/>
              </p:custDataLst>
            </p:nvPr>
          </p:nvSpPr>
          <p:spPr bwMode="auto">
            <a:xfrm>
              <a:off x="1092200" y="1504950"/>
              <a:ext cx="52388" cy="52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grpSp>
      <p:sp>
        <p:nvSpPr>
          <p:cNvPr id="66" name="矩形 65"/>
          <p:cNvSpPr/>
          <p:nvPr>
            <p:custDataLst>
              <p:tags r:id="rId21"/>
            </p:custDataLst>
          </p:nvPr>
        </p:nvSpPr>
        <p:spPr bwMode="auto">
          <a:xfrm>
            <a:off x="3502398" y="1362452"/>
            <a:ext cx="1270000" cy="420370"/>
          </a:xfrm>
          <a:prstGeom prst="rect">
            <a:avLst/>
          </a:prstGeom>
          <a:noFill/>
        </p:spPr>
        <p:txBody>
          <a:bodyPr wrap="none">
            <a:spAutoFit/>
          </a:bodyPr>
          <a:lstStyle/>
          <a:p>
            <a:pPr algn="r">
              <a:defRPr/>
            </a:pPr>
            <a:r>
              <a:rPr lang="zh-CN" altLang="en-US" sz="2135" b="1" kern="100">
                <a:solidFill>
                  <a:schemeClr val="accent1">
                    <a:lumMod val="75000"/>
                  </a:schemeClr>
                </a:solidFill>
                <a:latin typeface="微软雅黑" panose="020B0503020204020204" charset="-122"/>
                <a:ea typeface="微软雅黑" panose="020B0503020204020204" charset="-122"/>
                <a:cs typeface="Times New Roman" panose="02020603050405020304" pitchFamily="18" charset="0"/>
              </a:rPr>
              <a:t>网格边界</a:t>
            </a:r>
            <a:endParaRPr lang="zh-CN" altLang="en-US" sz="2135" b="1" kern="100">
              <a:solidFill>
                <a:schemeClr val="accent1">
                  <a:lumMod val="75000"/>
                </a:schemeClr>
              </a:solidFill>
              <a:latin typeface="微软雅黑" panose="020B0503020204020204" charset="-122"/>
              <a:ea typeface="微软雅黑" panose="020B0503020204020204" charset="-122"/>
              <a:cs typeface="Times New Roman" panose="02020603050405020304" pitchFamily="18" charset="0"/>
            </a:endParaRPr>
          </a:p>
        </p:txBody>
      </p:sp>
      <p:cxnSp>
        <p:nvCxnSpPr>
          <p:cNvPr id="68" name="直接连接符 67"/>
          <p:cNvCxnSpPr/>
          <p:nvPr>
            <p:custDataLst>
              <p:tags r:id="rId22"/>
            </p:custDataLst>
          </p:nvPr>
        </p:nvCxnSpPr>
        <p:spPr>
          <a:xfrm>
            <a:off x="4380609" y="1810279"/>
            <a:ext cx="24310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9" name="矩形 68"/>
          <p:cNvSpPr/>
          <p:nvPr>
            <p:custDataLst>
              <p:tags r:id="rId23"/>
            </p:custDataLst>
          </p:nvPr>
        </p:nvSpPr>
        <p:spPr bwMode="auto">
          <a:xfrm>
            <a:off x="3398837" y="4614869"/>
            <a:ext cx="1270000" cy="420370"/>
          </a:xfrm>
          <a:prstGeom prst="rect">
            <a:avLst/>
          </a:prstGeom>
          <a:noFill/>
        </p:spPr>
        <p:txBody>
          <a:bodyPr wrap="none">
            <a:spAutoFit/>
          </a:bodyPr>
          <a:lstStyle/>
          <a:p>
            <a:pPr algn="r">
              <a:defRPr/>
            </a:pPr>
            <a:r>
              <a:rPr lang="zh-CN" altLang="en-US" sz="2135" b="1" kern="100">
                <a:solidFill>
                  <a:schemeClr val="accent1">
                    <a:lumMod val="75000"/>
                  </a:schemeClr>
                </a:solidFill>
                <a:latin typeface="微软雅黑" panose="020B0503020204020204" charset="-122"/>
                <a:ea typeface="微软雅黑" panose="020B0503020204020204" charset="-122"/>
                <a:cs typeface="Times New Roman" panose="02020603050405020304" pitchFamily="18" charset="0"/>
              </a:rPr>
              <a:t>网格间距</a:t>
            </a:r>
            <a:endParaRPr lang="zh-CN" altLang="en-US" sz="2135" kern="100">
              <a:solidFill>
                <a:schemeClr val="accent1"/>
              </a:solidFill>
              <a:latin typeface="微软雅黑" panose="020B0503020204020204" charset="-122"/>
              <a:ea typeface="微软雅黑" panose="020B0503020204020204" charset="-122"/>
              <a:cs typeface="Times New Roman" panose="02020603050405020304" pitchFamily="18" charset="0"/>
            </a:endParaRPr>
          </a:p>
        </p:txBody>
      </p:sp>
      <p:cxnSp>
        <p:nvCxnSpPr>
          <p:cNvPr id="71" name="直接连接符 70"/>
          <p:cNvCxnSpPr/>
          <p:nvPr>
            <p:custDataLst>
              <p:tags r:id="rId24"/>
            </p:custDataLst>
          </p:nvPr>
        </p:nvCxnSpPr>
        <p:spPr>
          <a:xfrm>
            <a:off x="4277048" y="5099526"/>
            <a:ext cx="24310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2" name="矩形 71"/>
          <p:cNvSpPr/>
          <p:nvPr>
            <p:custDataLst>
              <p:tags r:id="rId25"/>
            </p:custDataLst>
          </p:nvPr>
        </p:nvSpPr>
        <p:spPr bwMode="auto">
          <a:xfrm>
            <a:off x="8520110" y="3183579"/>
            <a:ext cx="2085340" cy="420370"/>
          </a:xfrm>
          <a:prstGeom prst="rect">
            <a:avLst/>
          </a:prstGeom>
          <a:noFill/>
        </p:spPr>
        <p:txBody>
          <a:bodyPr wrap="none">
            <a:spAutoFit/>
          </a:bodyPr>
          <a:lstStyle/>
          <a:p>
            <a:pPr>
              <a:defRPr/>
            </a:pPr>
            <a:r>
              <a:rPr lang="zh-CN" altLang="en-US" sz="2135" b="1" kern="100">
                <a:solidFill>
                  <a:schemeClr val="accent1">
                    <a:lumMod val="75000"/>
                  </a:schemeClr>
                </a:solidFill>
                <a:latin typeface="微软雅黑" panose="020B0503020204020204" charset="-122"/>
                <a:ea typeface="微软雅黑" panose="020B0503020204020204" charset="-122"/>
                <a:cs typeface="Times New Roman" panose="02020603050405020304" pitchFamily="18" charset="0"/>
              </a:rPr>
              <a:t>确定解所属网格</a:t>
            </a:r>
            <a:endParaRPr lang="zh-CN" altLang="en-US" sz="2135" b="1" kern="100">
              <a:solidFill>
                <a:schemeClr val="accent1">
                  <a:lumMod val="75000"/>
                </a:schemeClr>
              </a:solidFill>
              <a:latin typeface="微软雅黑" panose="020B0503020204020204" charset="-122"/>
              <a:ea typeface="微软雅黑" panose="020B0503020204020204" charset="-122"/>
              <a:cs typeface="Times New Roman" panose="02020603050405020304" pitchFamily="18" charset="0"/>
            </a:endParaRPr>
          </a:p>
        </p:txBody>
      </p:sp>
      <p:cxnSp>
        <p:nvCxnSpPr>
          <p:cNvPr id="74" name="直接连接符 73"/>
          <p:cNvCxnSpPr/>
          <p:nvPr>
            <p:custDataLst>
              <p:tags r:id="rId26"/>
            </p:custDataLst>
          </p:nvPr>
        </p:nvCxnSpPr>
        <p:spPr>
          <a:xfrm>
            <a:off x="8643050" y="3603466"/>
            <a:ext cx="24310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5" name="矩形 74"/>
          <p:cNvSpPr/>
          <p:nvPr>
            <p:custDataLst>
              <p:tags r:id="rId27"/>
            </p:custDataLst>
          </p:nvPr>
        </p:nvSpPr>
        <p:spPr bwMode="auto">
          <a:xfrm>
            <a:off x="7572690" y="1465322"/>
            <a:ext cx="1541780" cy="420370"/>
          </a:xfrm>
          <a:prstGeom prst="rect">
            <a:avLst/>
          </a:prstGeom>
          <a:noFill/>
        </p:spPr>
        <p:txBody>
          <a:bodyPr wrap="none">
            <a:spAutoFit/>
          </a:bodyPr>
          <a:lstStyle/>
          <a:p>
            <a:pPr>
              <a:defRPr/>
            </a:pPr>
            <a:r>
              <a:rPr lang="zh-CN" altLang="en-US" sz="2135" b="1" kern="100">
                <a:solidFill>
                  <a:schemeClr val="accent1">
                    <a:lumMod val="75000"/>
                  </a:schemeClr>
                </a:solidFill>
                <a:latin typeface="微软雅黑" panose="020B0503020204020204" charset="-122"/>
                <a:ea typeface="微软雅黑" panose="020B0503020204020204" charset="-122"/>
                <a:cs typeface="Times New Roman" panose="02020603050405020304" pitchFamily="18" charset="0"/>
              </a:rPr>
              <a:t>题目与参数</a:t>
            </a:r>
            <a:endParaRPr lang="zh-CN" altLang="en-US" sz="2135" kern="100">
              <a:solidFill>
                <a:schemeClr val="accent1"/>
              </a:solidFill>
              <a:latin typeface="微软雅黑" panose="020B0503020204020204" charset="-122"/>
              <a:ea typeface="微软雅黑" panose="020B0503020204020204" charset="-122"/>
              <a:cs typeface="Times New Roman" panose="02020603050405020304" pitchFamily="18" charset="0"/>
            </a:endParaRPr>
          </a:p>
        </p:txBody>
      </p:sp>
      <p:cxnSp>
        <p:nvCxnSpPr>
          <p:cNvPr id="77" name="直接连接符 76"/>
          <p:cNvCxnSpPr/>
          <p:nvPr>
            <p:custDataLst>
              <p:tags r:id="rId28"/>
            </p:custDataLst>
          </p:nvPr>
        </p:nvCxnSpPr>
        <p:spPr>
          <a:xfrm>
            <a:off x="7706425" y="1913150"/>
            <a:ext cx="24310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日期占位符 3"/>
          <p:cNvSpPr>
            <a:spLocks noGrp="1"/>
          </p:cNvSpPr>
          <p:nvPr>
            <p:ph type="dt" sz="half" idx="10"/>
          </p:nvPr>
        </p:nvSpPr>
        <p:spPr/>
        <p:txBody>
          <a:bodyPr/>
          <a:p>
            <a:fld id="{82F288E0-7875-42C4-84C8-98DBBD3BF4D2}" type="datetime1">
              <a:rPr lang="zh-CN" altLang="en-US" smtClean="0"/>
            </a:fld>
            <a:endParaRPr lang="zh-CN" altLang="en-US"/>
          </a:p>
        </p:txBody>
      </p:sp>
      <p:pic>
        <p:nvPicPr>
          <p:cNvPr id="6" name="图片 5"/>
          <p:cNvPicPr>
            <a:picLocks noChangeAspect="1"/>
          </p:cNvPicPr>
          <p:nvPr/>
        </p:nvPicPr>
        <p:blipFill>
          <a:blip r:embed="rId29"/>
          <a:stretch>
            <a:fillRect/>
          </a:stretch>
        </p:blipFill>
        <p:spPr>
          <a:xfrm>
            <a:off x="297815" y="1911350"/>
            <a:ext cx="4283075" cy="1191260"/>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231076" y="3090799"/>
                <a:ext cx="3400425" cy="113601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𝑙𝑏</m:t>
                          </m:r>
                        </m:e>
                        <m:sub>
                          <m:r>
                            <a:rPr lang="en-US" altLang="zh-CN" i="1">
                              <a:latin typeface="Cambria Math" panose="02040503050406030204" charset="0"/>
                              <a:cs typeface="Cambria Math" panose="02040503050406030204" charset="0"/>
                            </a:rPr>
                            <m:t>𝑚</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𝑚𝑖𝑛</m:t>
                          </m:r>
                        </m:e>
                        <m:sub>
                          <m:r>
                            <a:rPr lang="en-US" altLang="zh-CN" i="1">
                              <a:latin typeface="Cambria Math" panose="02040503050406030204" charset="0"/>
                              <a:cs typeface="Cambria Math" panose="02040503050406030204" charset="0"/>
                            </a:rPr>
                            <m:t>𝑚</m:t>
                          </m:r>
                        </m:sub>
                      </m:sSub>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𝑚𝑎𝑥</m:t>
                              </m:r>
                            </m:e>
                            <m:sub>
                              <m:r>
                                <a:rPr lang="en-US" altLang="zh-CN" i="1">
                                  <a:latin typeface="Cambria Math" panose="02040503050406030204" charset="0"/>
                                  <a:cs typeface="Cambria Math" panose="02040503050406030204" charset="0"/>
                                </a:rPr>
                                <m:t>𝑚</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𝑚𝑖𝑛</m:t>
                              </m:r>
                            </m:e>
                            <m:sub>
                              <m:r>
                                <a:rPr lang="en-US" altLang="zh-CN" i="1">
                                  <a:latin typeface="Cambria Math" panose="02040503050406030204" charset="0"/>
                                  <a:cs typeface="Cambria Math" panose="02040503050406030204" charset="0"/>
                                </a:rPr>
                                <m:t>𝑚</m:t>
                              </m:r>
                            </m:sub>
                          </m:sSub>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𝑑𝑖𝑣</m:t>
                          </m:r>
                        </m:den>
                      </m:f>
                    </m:oMath>
                  </m:oMathPara>
                </a14:m>
                <a:endParaRPr lang="en-US" altLang="zh-CN" i="1">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𝑢</m:t>
                          </m:r>
                          <m:r>
                            <a:rPr lang="en-US" altLang="zh-CN" i="1">
                              <a:latin typeface="Cambria Math" panose="02040503050406030204" charset="0"/>
                              <a:cs typeface="Cambria Math" panose="02040503050406030204" charset="0"/>
                            </a:rPr>
                            <m:t>𝑏</m:t>
                          </m:r>
                        </m:e>
                        <m:sub>
                          <m:r>
                            <a:rPr lang="en-US" altLang="zh-CN" i="1">
                              <a:latin typeface="Cambria Math" panose="02040503050406030204" charset="0"/>
                              <a:cs typeface="Cambria Math" panose="02040503050406030204" charset="0"/>
                            </a:rPr>
                            <m:t>𝑚</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𝑚𝑎𝑥</m:t>
                          </m:r>
                        </m:e>
                        <m:sub>
                          <m:r>
                            <a:rPr lang="en-US" altLang="zh-CN" i="1">
                              <a:latin typeface="Cambria Math" panose="02040503050406030204" charset="0"/>
                              <a:cs typeface="Cambria Math" panose="02040503050406030204" charset="0"/>
                            </a:rPr>
                            <m:t>𝑚</m:t>
                          </m:r>
                        </m:sub>
                      </m:sSub>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𝑚𝑎𝑥</m:t>
                              </m:r>
                            </m:e>
                            <m:sub>
                              <m:r>
                                <a:rPr lang="en-US" altLang="zh-CN" i="1">
                                  <a:latin typeface="Cambria Math" panose="02040503050406030204" charset="0"/>
                                  <a:cs typeface="Cambria Math" panose="02040503050406030204" charset="0"/>
                                </a:rPr>
                                <m:t>𝑚</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𝑚𝑖𝑛</m:t>
                              </m:r>
                            </m:e>
                            <m:sub>
                              <m:r>
                                <a:rPr lang="en-US" altLang="zh-CN" i="1">
                                  <a:latin typeface="Cambria Math" panose="02040503050406030204" charset="0"/>
                                  <a:cs typeface="Cambria Math" panose="02040503050406030204" charset="0"/>
                                </a:rPr>
                                <m:t>𝑚</m:t>
                              </m:r>
                            </m:sub>
                          </m:sSub>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𝑑𝑖𝑣</m:t>
                          </m:r>
                        </m:den>
                      </m:f>
                    </m:oMath>
                  </m:oMathPara>
                </a14:m>
                <a:endParaRPr lang="zh-CN" altLang="en-US"/>
              </a:p>
            </p:txBody>
          </p:sp>
        </mc:Choice>
        <mc:Fallback>
          <p:sp>
            <p:nvSpPr>
              <p:cNvPr id="8" name="文本框 7"/>
              <p:cNvSpPr txBox="1">
                <a:spLocks noRot="1" noChangeAspect="1" noMove="1" noResize="1" noEditPoints="1" noAdjustHandles="1" noChangeArrowheads="1" noChangeShapeType="1" noTextEdit="1"/>
              </p:cNvSpPr>
              <p:nvPr/>
            </p:nvSpPr>
            <p:spPr>
              <a:xfrm>
                <a:off x="231076" y="3090799"/>
                <a:ext cx="3400425" cy="1136015"/>
              </a:xfrm>
              <a:prstGeom prst="rect">
                <a:avLst/>
              </a:prstGeom>
              <a:blipFill rotWithShape="1">
                <a:blip r:embed="rId30"/>
                <a:stretch>
                  <a:fillRect l="-17" t="-22" r="17" b="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7252970" y="1990725"/>
                <a:ext cx="4618990" cy="960120"/>
              </a:xfrm>
              <a:prstGeom prst="rect">
                <a:avLst/>
              </a:prstGeom>
              <a:noFill/>
            </p:spPr>
            <p:txBody>
              <a:bodyPr wrap="square" rtlCol="0" anchor="t">
                <a:no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𝑚𝑖𝑛𝐹</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zh-CN" altLang="en-US">
                              <a:latin typeface="Cambria Math" panose="02040503050406030204" charset="0"/>
                            </a:rPr>
                            <m:t> </m:t>
                          </m:r>
                        </m:e>
                        <m:sup>
                          <m:r>
                            <a:rPr lang="en-US" altLang="zh-CN" i="1">
                              <a:latin typeface="Cambria Math" panose="02040503050406030204" charset="0"/>
                              <a:cs typeface="Cambria Math" panose="02040503050406030204" charset="0"/>
                            </a:rPr>
                            <m:t>𝑇</m:t>
                          </m:r>
                        </m:sup>
                      </m:sSup>
                    </m:oMath>
                  </m:oMathPara>
                </a14:m>
                <a:endParaRPr lang="en-US" altLang="zh-CN" i="1">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𝛺</m:t>
                      </m:r>
                    </m:oMath>
                  </m:oMathPara>
                </a14:m>
                <a:endParaRPr lang="en-US" altLang="zh-CN" i="1">
                  <a:latin typeface="Cambria Math" panose="02040503050406030204" charset="0"/>
                  <a:cs typeface="Cambria Math" panose="02040503050406030204" charset="0"/>
                </a:endParaRPr>
              </a:p>
              <a:p>
                <a:pPr algn="ctr"/>
                <a:r>
                  <a:rPr lang="zh-CN" altLang="en-US">
                    <a:sym typeface="+mn-ea"/>
                  </a:rPr>
                  <a:t>以第</a:t>
                </a:r>
                <a:r>
                  <a:rPr lang="en-US" altLang="zh-CN">
                    <a:sym typeface="+mn-ea"/>
                  </a:rPr>
                  <a:t>m</a:t>
                </a:r>
                <a:r>
                  <a:rPr lang="zh-CN" altLang="en-US">
                    <a:sym typeface="+mn-ea"/>
                  </a:rPr>
                  <a:t>个目标为例，</a:t>
                </a:r>
                <a14:m>
                  <m:oMath xmlns:m="http://schemas.openxmlformats.org/officeDocument/2006/math">
                    <m:r>
                      <a:rPr lang="en-US" altLang="zh-CN" i="1">
                        <a:latin typeface="Cambria Math" panose="02040503050406030204" charset="0"/>
                        <a:cs typeface="Cambria Math" panose="02040503050406030204" charset="0"/>
                      </a:rPr>
                      <m:t>𝑑𝑖𝑣</m:t>
                    </m:r>
                  </m:oMath>
                </a14:m>
                <a:r>
                  <a:rPr lang="zh-CN" altLang="en-US">
                    <a:latin typeface="Cambria Math" panose="02040503050406030204" charset="0"/>
                    <a:cs typeface="Cambria Math" panose="02040503050406030204" charset="0"/>
                  </a:rPr>
                  <a:t>为参数</a:t>
                </a:r>
                <a:endParaRPr lang="zh-CN" altLang="en-US">
                  <a:latin typeface="Cambria Math" panose="02040503050406030204" charset="0"/>
                  <a:cs typeface="Cambria Math" panose="02040503050406030204" charset="0"/>
                  <a:sym typeface="+mn-ea"/>
                </a:endParaRPr>
              </a:p>
            </p:txBody>
          </p:sp>
        </mc:Choice>
        <mc:Fallback>
          <p:sp>
            <p:nvSpPr>
              <p:cNvPr id="12" name="文本框 11"/>
              <p:cNvSpPr txBox="1">
                <a:spLocks noRot="1" noChangeAspect="1" noMove="1" noResize="1" noEditPoints="1" noAdjustHandles="1" noChangeArrowheads="1" noChangeShapeType="1" noTextEdit="1"/>
              </p:cNvSpPr>
              <p:nvPr/>
            </p:nvSpPr>
            <p:spPr>
              <a:xfrm>
                <a:off x="7252970" y="1990725"/>
                <a:ext cx="4618990" cy="960120"/>
              </a:xfrm>
              <a:prstGeom prst="rect">
                <a:avLst/>
              </a:prstGeom>
              <a:blipFill rotWithShape="1">
                <a:blip r:embed="rId3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2530475" y="5335270"/>
                <a:ext cx="1993900" cy="61214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𝑑</m:t>
                          </m:r>
                        </m:e>
                        <m:sub>
                          <m:r>
                            <a:rPr lang="en-US" altLang="zh-CN" i="1">
                              <a:latin typeface="Cambria Math" panose="02040503050406030204" charset="0"/>
                              <a:cs typeface="Cambria Math" panose="02040503050406030204" charset="0"/>
                            </a:rPr>
                            <m:t>𝑚</m:t>
                          </m:r>
                        </m:sub>
                      </m:sSub>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𝑢𝑏</m:t>
                              </m:r>
                            </m:e>
                            <m:sub>
                              <m:r>
                                <a:rPr lang="en-US" altLang="zh-CN" i="1">
                                  <a:latin typeface="Cambria Math" panose="02040503050406030204" charset="0"/>
                                  <a:cs typeface="Cambria Math" panose="02040503050406030204" charset="0"/>
                                </a:rPr>
                                <m:t>𝑚</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𝑙𝑏</m:t>
                              </m:r>
                            </m:e>
                            <m:sub>
                              <m:r>
                                <a:rPr lang="en-US" altLang="zh-CN" i="1">
                                  <a:latin typeface="Cambria Math" panose="02040503050406030204" charset="0"/>
                                  <a:cs typeface="Cambria Math" panose="02040503050406030204" charset="0"/>
                                </a:rPr>
                                <m:t>𝑚</m:t>
                              </m:r>
                            </m:sub>
                          </m:sSub>
                        </m:num>
                        <m:den>
                          <m:r>
                            <a:rPr lang="en-US" altLang="zh-CN" i="1">
                              <a:latin typeface="Cambria Math" panose="02040503050406030204" charset="0"/>
                              <a:cs typeface="Cambria Math" panose="02040503050406030204" charset="0"/>
                            </a:rPr>
                            <m:t>𝑑𝑖𝑣</m:t>
                          </m:r>
                        </m:den>
                      </m:f>
                    </m:oMath>
                  </m:oMathPara>
                </a14:m>
                <a:endParaRPr lang="en-US" altLang="zh-CN" i="1">
                  <a:latin typeface="Cambria Math" panose="02040503050406030204" charset="0"/>
                  <a:cs typeface="Cambria Math" panose="02040503050406030204"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2530475" y="5335270"/>
                <a:ext cx="1993900" cy="612140"/>
              </a:xfrm>
              <a:prstGeom prst="rect">
                <a:avLst/>
              </a:prstGeom>
              <a:blipFill rotWithShape="1">
                <a:blip r:embed="rId3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p:cNvSpPr txBox="1"/>
              <p:nvPr/>
            </p:nvSpPr>
            <p:spPr>
              <a:xfrm>
                <a:off x="8309610" y="3538855"/>
                <a:ext cx="3799205" cy="952500"/>
              </a:xfrm>
              <a:prstGeom prst="rect">
                <a:avLst/>
              </a:prstGeom>
              <a:noFill/>
            </p:spPr>
            <p:txBody>
              <a:bodyPr wrap="square" rtlCol="0" anchor="t">
                <a:no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𝐺𝐿</m:t>
                          </m:r>
                        </m:e>
                        <m:sub>
                          <m:r>
                            <a:rPr lang="en-US" altLang="zh-CN" i="1">
                              <a:latin typeface="Cambria Math" panose="02040503050406030204" charset="0"/>
                              <a:cs typeface="Cambria Math" panose="02040503050406030204" charset="0"/>
                            </a:rPr>
                            <m:t>𝑚</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𝑓𝑙𝑜𝑜𝑟</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𝑚</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𝑙𝑏</m:t>
                              </m:r>
                            </m:e>
                            <m:sub>
                              <m:r>
                                <a:rPr lang="en-US" altLang="zh-CN" i="1">
                                  <a:latin typeface="Cambria Math" panose="02040503050406030204" charset="0"/>
                                  <a:cs typeface="Cambria Math" panose="02040503050406030204" charset="0"/>
                                </a:rPr>
                                <m:t>𝑚</m:t>
                              </m:r>
                            </m:sub>
                          </m:sSub>
                        </m:num>
                        <m:den>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𝑑</m:t>
                              </m:r>
                            </m:e>
                            <m:sub>
                              <m:r>
                                <a:rPr lang="en-US" altLang="zh-CN" i="1">
                                  <a:latin typeface="Cambria Math" panose="02040503050406030204" charset="0"/>
                                  <a:cs typeface="Cambria Math" panose="02040503050406030204" charset="0"/>
                                </a:rPr>
                                <m:t>𝑚</m:t>
                              </m:r>
                            </m:sub>
                          </m:sSub>
                        </m:den>
                      </m:f>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a:p>
                <a:pPr algn="ctr"/>
                <a:r>
                  <a:rPr lang="zh-CN" altLang="en-US">
                    <a:latin typeface="Cambria Math" panose="02040503050406030204" charset="0"/>
                    <a:cs typeface="Cambria Math" panose="02040503050406030204" charset="0"/>
                  </a:rPr>
                  <a:t>其中，</a:t>
                </a:r>
                <a14:m>
                  <m:oMath xmlns:m="http://schemas.openxmlformats.org/officeDocument/2006/math">
                    <m:r>
                      <a:rPr lang="en-US" altLang="zh-CN" i="1">
                        <a:latin typeface="Cambria Math" panose="02040503050406030204" charset="0"/>
                        <a:cs typeface="Cambria Math" panose="02040503050406030204" charset="0"/>
                      </a:rPr>
                      <m:t>𝑓𝑙𝑜𝑜𝑟</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函数表示向下取整</a:t>
                </a:r>
                <a:endParaRPr lang="zh-CN" altLang="en-US">
                  <a:latin typeface="Cambria Math" panose="02040503050406030204" charset="0"/>
                  <a:cs typeface="Cambria Math" panose="02040503050406030204" charset="0"/>
                </a:endParaRPr>
              </a:p>
            </p:txBody>
          </p:sp>
        </mc:Choice>
        <mc:Fallback>
          <p:sp>
            <p:nvSpPr>
              <p:cNvPr id="21" name="文本框 20"/>
              <p:cNvSpPr txBox="1">
                <a:spLocks noRot="1" noChangeAspect="1" noMove="1" noResize="1" noEditPoints="1" noAdjustHandles="1" noChangeArrowheads="1" noChangeShapeType="1" noTextEdit="1"/>
              </p:cNvSpPr>
              <p:nvPr/>
            </p:nvSpPr>
            <p:spPr>
              <a:xfrm>
                <a:off x="8309610" y="3538855"/>
                <a:ext cx="3799205" cy="952500"/>
              </a:xfrm>
              <a:prstGeom prst="rect">
                <a:avLst/>
              </a:prstGeom>
              <a:blipFill rotWithShape="1">
                <a:blip r:embed="rId33"/>
                <a:stretch>
                  <a:fillRect/>
                </a:stretch>
              </a:blipFill>
            </p:spPr>
            <p:txBody>
              <a:bodyPr/>
              <a:lstStyle/>
              <a:p>
                <a:r>
                  <a:rPr lang="zh-CN" altLang="en-US">
                    <a:noFill/>
                  </a:rPr>
                  <a:t> </a:t>
                </a:r>
              </a:p>
            </p:txBody>
          </p:sp>
        </mc:Fallback>
      </mc:AlternateContent>
      <p:sp>
        <p:nvSpPr>
          <p:cNvPr id="22" name="矩形 21"/>
          <p:cNvSpPr/>
          <p:nvPr/>
        </p:nvSpPr>
        <p:spPr>
          <a:xfrm>
            <a:off x="5555933" y="77470"/>
            <a:ext cx="5118735" cy="1414780"/>
          </a:xfrm>
          <a:prstGeom prst="rect">
            <a:avLst/>
          </a:prstGeom>
          <a:noFill/>
          <a:ln>
            <a:noFill/>
          </a:ln>
        </p:spPr>
        <p:txBody>
          <a:bodyPr wrap="none" rtlCol="0" anchor="t">
            <a:spAutoFit/>
          </a:bodyPr>
          <a:p>
            <a:pPr algn="ctr"/>
            <a:r>
              <a:rPr lang="zh-CN" altLang="en-US" sz="3200" b="1">
                <a:solidFill>
                  <a:schemeClr val="accent1"/>
                </a:solidFill>
                <a:effectLst>
                  <a:outerShdw blurRad="38100" dist="25400" dir="5400000" algn="ctr" rotWithShape="0">
                    <a:srgbClr val="6E747A">
                      <a:alpha val="43000"/>
                    </a:srgbClr>
                  </a:outerShdw>
                </a:effectLst>
              </a:rPr>
              <a:t>网格定义和网格占优</a:t>
            </a:r>
            <a:endParaRPr lang="zh-CN" altLang="en-US" sz="3200" b="1">
              <a:solidFill>
                <a:schemeClr val="accent1"/>
              </a:solidFill>
              <a:effectLst>
                <a:outerShdw blurRad="38100" dist="25400" dir="5400000" algn="ctr" rotWithShape="0">
                  <a:srgbClr val="6E747A">
                    <a:alpha val="43000"/>
                  </a:srgbClr>
                </a:outerShdw>
              </a:effectLst>
            </a:endParaRPr>
          </a:p>
          <a:p>
            <a:pPr algn="ctr"/>
            <a:r>
              <a:rPr lang="zh-CN" altLang="en-US" b="1">
                <a:solidFill>
                  <a:schemeClr val="accent1"/>
                </a:solidFill>
                <a:effectLst>
                  <a:outerShdw blurRad="38100" dist="25400" dir="5400000" algn="ctr" rotWithShape="0">
                    <a:srgbClr val="6E747A">
                      <a:alpha val="43000"/>
                    </a:srgbClr>
                  </a:outerShdw>
                </a:effectLst>
              </a:rPr>
              <a:t>Grid Definition </a:t>
            </a:r>
            <a:endParaRPr lang="zh-CN" altLang="en-US" b="1">
              <a:solidFill>
                <a:schemeClr val="accent1"/>
              </a:solidFill>
              <a:effectLst>
                <a:outerShdw blurRad="38100" dist="25400" dir="5400000" algn="ctr" rotWithShape="0">
                  <a:srgbClr val="6E747A">
                    <a:alpha val="43000"/>
                  </a:srgbClr>
                </a:outerShdw>
              </a:effectLst>
            </a:endParaRPr>
          </a:p>
          <a:p>
            <a:pPr algn="ctr"/>
            <a:r>
              <a:rPr lang="en-US" altLang="zh-CN" b="1">
                <a:solidFill>
                  <a:schemeClr val="accent1"/>
                </a:solidFill>
                <a:effectLst>
                  <a:outerShdw blurRad="38100" dist="25400" dir="5400000" algn="ctr" rotWithShape="0">
                    <a:srgbClr val="6E747A">
                      <a:alpha val="43000"/>
                    </a:srgbClr>
                  </a:outerShdw>
                </a:effectLst>
              </a:rPr>
              <a:t>                  </a:t>
            </a:r>
            <a:r>
              <a:rPr lang="zh-CN" altLang="en-US" b="1">
                <a:solidFill>
                  <a:schemeClr val="accent1"/>
                </a:solidFill>
                <a:effectLst>
                  <a:outerShdw blurRad="38100" dist="25400" dir="5400000" algn="ctr" rotWithShape="0">
                    <a:srgbClr val="6E747A">
                      <a:alpha val="43000"/>
                    </a:srgbClr>
                  </a:outerShdw>
                </a:effectLst>
              </a:rPr>
              <a:t>and </a:t>
            </a:r>
            <a:endParaRPr lang="zh-CN" altLang="en-US" b="1">
              <a:solidFill>
                <a:schemeClr val="accent1"/>
              </a:solidFill>
              <a:effectLst>
                <a:outerShdw blurRad="38100" dist="25400" dir="5400000" algn="ctr" rotWithShape="0">
                  <a:srgbClr val="6E747A">
                    <a:alpha val="43000"/>
                  </a:srgbClr>
                </a:outerShdw>
              </a:effectLst>
            </a:endParaRPr>
          </a:p>
          <a:p>
            <a:pPr algn="ctr"/>
            <a:r>
              <a:rPr lang="en-US" altLang="zh-CN" b="1">
                <a:solidFill>
                  <a:schemeClr val="accent1"/>
                </a:solidFill>
                <a:effectLst>
                  <a:outerShdw blurRad="38100" dist="25400" dir="5400000" algn="ctr" rotWithShape="0">
                    <a:srgbClr val="6E747A">
                      <a:alpha val="43000"/>
                    </a:srgbClr>
                  </a:outerShdw>
                </a:effectLst>
              </a:rPr>
              <a:t>                                     </a:t>
            </a:r>
            <a:r>
              <a:rPr lang="zh-CN" altLang="en-US" b="1">
                <a:solidFill>
                  <a:schemeClr val="accent1"/>
                </a:solidFill>
                <a:effectLst>
                  <a:outerShdw blurRad="38100" dist="25400" dir="5400000" algn="ctr" rotWithShape="0">
                    <a:srgbClr val="6E747A">
                      <a:alpha val="43000"/>
                    </a:srgbClr>
                  </a:outerShdw>
                </a:effectLst>
              </a:rPr>
              <a:t>Grid Dominance</a:t>
            </a:r>
            <a:endParaRPr lang="zh-CN" altLang="en-US" b="1">
              <a:solidFill>
                <a:schemeClr val="accent1"/>
              </a:solidFill>
              <a:effectLst>
                <a:outerShdw blurRad="38100" dist="25400" dir="5400000" algn="ctr" rotWithShape="0">
                  <a:srgbClr val="6E747A">
                    <a:alpha val="43000"/>
                  </a:srgbClr>
                </a:outerShdw>
              </a:effectLst>
            </a:endParaRPr>
          </a:p>
        </p:txBody>
      </p:sp>
      <p:sp>
        <p:nvSpPr>
          <p:cNvPr id="23" name="文本框 22"/>
          <p:cNvSpPr txBox="1"/>
          <p:nvPr/>
        </p:nvSpPr>
        <p:spPr>
          <a:xfrm>
            <a:off x="7573010" y="5217160"/>
            <a:ext cx="4013835" cy="829945"/>
          </a:xfrm>
          <a:prstGeom prst="rect">
            <a:avLst/>
          </a:prstGeom>
          <a:noFill/>
        </p:spPr>
        <p:txBody>
          <a:bodyPr wrap="square" rtlCol="0">
            <a:spAutoFit/>
          </a:bodyPr>
          <a:p>
            <a:r>
              <a:rPr lang="en-US" altLang="zh-CN" sz="2400"/>
              <a:t>     </a:t>
            </a:r>
            <a:r>
              <a:rPr lang="zh-CN" altLang="en-US" sz="2400"/>
              <a:t>不需要严格的适应度值，就可以获得严格的偏序排序。</a:t>
            </a:r>
            <a:endParaRPr lang="zh-CN" altLang="en-US" sz="2400"/>
          </a:p>
        </p:txBody>
      </p:sp>
      <p:pic>
        <p:nvPicPr>
          <p:cNvPr id="25" name="图片 24"/>
          <p:cNvPicPr>
            <a:picLocks noChangeAspect="1"/>
          </p:cNvPicPr>
          <p:nvPr/>
        </p:nvPicPr>
        <p:blipFill>
          <a:blip r:embed="rId34"/>
          <a:stretch>
            <a:fillRect/>
          </a:stretch>
        </p:blipFill>
        <p:spPr>
          <a:xfrm>
            <a:off x="297815" y="3321050"/>
            <a:ext cx="3705225" cy="695325"/>
          </a:xfrm>
          <a:prstGeom prst="rect">
            <a:avLst/>
          </a:prstGeom>
        </p:spPr>
      </p:pic>
      <p:sp>
        <p:nvSpPr>
          <p:cNvPr id="2" name="矩形 1">
            <a:hlinkClick r:id="rId35" tooltip="" action="ppaction://hlinksldjump"/>
          </p:cNvPr>
          <p:cNvSpPr/>
          <p:nvPr/>
        </p:nvSpPr>
        <p:spPr>
          <a:xfrm>
            <a:off x="838200" y="5575935"/>
            <a:ext cx="1032510" cy="59753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a:t>返回</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nodeType="clickEffect">
                                  <p:stCondLst>
                                    <p:cond delay="0"/>
                                  </p:stCondLst>
                                  <p:childTnLst>
                                    <p:animEffect transition="out" filter="wipe(down)">
                                      <p:cBhvr>
                                        <p:cTn id="22" dur="500"/>
                                        <p:tgtEl>
                                          <p:spTgt spid="25"/>
                                        </p:tgtEl>
                                      </p:cBhvr>
                                    </p:animEffect>
                                    <p:set>
                                      <p:cBhvr>
                                        <p:cTn id="23" dur="1" fill="hold">
                                          <p:stCondLst>
                                            <p:cond delay="499"/>
                                          </p:stCondLst>
                                        </p:cTn>
                                        <p:tgtEl>
                                          <p:spTgt spid="2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75" grpId="0"/>
      <p:bldP spid="75" grpId="1"/>
      <p:bldP spid="66" grpId="0"/>
      <p:bldP spid="66" grpId="1"/>
      <p:bldP spid="8" grpId="0"/>
      <p:bldP spid="8" grpId="1"/>
      <p:bldP spid="69" grpId="0"/>
      <p:bldP spid="69" grpId="1"/>
      <p:bldP spid="14" grpId="0"/>
      <p:bldP spid="14" grpId="1"/>
      <p:bldP spid="72" grpId="0"/>
      <p:bldP spid="72" grpId="1"/>
      <p:bldP spid="21" grpId="0"/>
      <p:bldP spid="21" grpId="1"/>
      <p:bldP spid="23" grpId="0"/>
      <p:bldP spid="23" grpId="1"/>
    </p:bldLst>
  </p:timing>
</p:sld>
</file>

<file path=ppt/tags/tag1.xml><?xml version="1.0" encoding="utf-8"?>
<p:tagLst xmlns:p="http://schemas.openxmlformats.org/presentationml/2006/main">
  <p:tag name="KSO_WM_DIAGRAM_VIRTUALLY_FRAME" val="{&quot;height&quot;:449.46023622047244,&quot;left&quot;:400.95,&quot;top&quot;:57.503543307086616,&quot;width&quot;:489.6}"/>
</p:tagLst>
</file>

<file path=ppt/tags/tag10.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11.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12.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13.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14.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15.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16.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17.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18.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19.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2.xml><?xml version="1.0" encoding="utf-8"?>
<p:tagLst xmlns:p="http://schemas.openxmlformats.org/presentationml/2006/main">
  <p:tag name="KSO_WM_DIAGRAM_VIRTUALLY_FRAME" val="{&quot;height&quot;:449.46023622047244,&quot;left&quot;:400.95,&quot;top&quot;:57.503543307086616,&quot;width&quot;:489.6}"/>
</p:tagLst>
</file>

<file path=ppt/tags/tag20.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21.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22.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23.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24.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25.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26.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27.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28.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29.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3.xml><?xml version="1.0" encoding="utf-8"?>
<p:tagLst xmlns:p="http://schemas.openxmlformats.org/presentationml/2006/main">
  <p:tag name="KSO_WM_DIAGRAM_VIRTUALLY_FRAME" val="{&quot;height&quot;:449.46023622047244,&quot;left&quot;:400.95,&quot;top&quot;:57.503543307086616,&quot;width&quot;:489.6}"/>
</p:tagLst>
</file>

<file path=ppt/tags/tag30.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31.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32.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33.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34.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35.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ags/tag36.xml><?xml version="1.0" encoding="utf-8"?>
<p:tagLst xmlns:p="http://schemas.openxmlformats.org/presentationml/2006/main">
  <p:tag name="KSO_WM_DIAGRAM_VIRTUALLY_FRAME" val="{&quot;height&quot;:121.5388188976378,&quot;left&quot;:517.2177952755906,&quot;top&quot;:141.1611811023622,&quot;width&quot;:179.48220472440943}"/>
</p:tagLst>
</file>

<file path=ppt/tags/tag37.xml><?xml version="1.0" encoding="utf-8"?>
<p:tagLst xmlns:p="http://schemas.openxmlformats.org/presentationml/2006/main">
  <p:tag name="KSO_WM_DIAGRAM_VIRTUALLY_FRAME" val="{&quot;height&quot;:121.5388188976378,&quot;left&quot;:517.2177952755906,&quot;top&quot;:141.1611811023622,&quot;width&quot;:179.48220472440943}"/>
</p:tagLst>
</file>

<file path=ppt/tags/tag38.xml><?xml version="1.0" encoding="utf-8"?>
<p:tagLst xmlns:p="http://schemas.openxmlformats.org/presentationml/2006/main">
  <p:tag name="KSO_WM_DIAGRAM_VIRTUALLY_FRAME" val="{&quot;height&quot;:121.5388188976378,&quot;left&quot;:517.2177952755906,&quot;top&quot;:141.1611811023622,&quot;width&quot;:179.48220472440943}"/>
</p:tagLst>
</file>

<file path=ppt/tags/tag39.xml><?xml version="1.0" encoding="utf-8"?>
<p:tagLst xmlns:p="http://schemas.openxmlformats.org/presentationml/2006/main">
  <p:tag name="KSO_WM_DIAGRAM_VIRTUALLY_FRAME" val="{&quot;height&quot;:121.5388188976378,&quot;left&quot;:517.2177952755906,&quot;top&quot;:141.1611811023622,&quot;width&quot;:179.48220472440943}"/>
</p:tagLst>
</file>

<file path=ppt/tags/tag4.xml><?xml version="1.0" encoding="utf-8"?>
<p:tagLst xmlns:p="http://schemas.openxmlformats.org/presentationml/2006/main">
  <p:tag name="KSO_WM_DIAGRAM_VIRTUALLY_FRAME" val="{&quot;height&quot;:449.46023622047244,&quot;left&quot;:400.95,&quot;top&quot;:57.503543307086616,&quot;width&quot;:489.6}"/>
</p:tagLst>
</file>

<file path=ppt/tags/tag40.xml><?xml version="1.0" encoding="utf-8"?>
<p:tagLst xmlns:p="http://schemas.openxmlformats.org/presentationml/2006/main">
  <p:tag name="KSO_WM_DIAGRAM_VIRTUALLY_FRAME" val="{&quot;height&quot;:121.5388188976378,&quot;left&quot;:517.2177952755906,&quot;top&quot;:141.1611811023622,&quot;width&quot;:179.48220472440943}"/>
</p:tagLst>
</file>

<file path=ppt/tags/tag41.xml><?xml version="1.0" encoding="utf-8"?>
<p:tagLst xmlns:p="http://schemas.openxmlformats.org/presentationml/2006/main">
  <p:tag name="KSO_WM_DIAGRAM_VIRTUALLY_FRAME" val="{&quot;height&quot;:121.5388188976378,&quot;left&quot;:517.2177952755906,&quot;top&quot;:141.1611811023622,&quot;width&quot;:179.48220472440943}"/>
</p:tagLst>
</file>

<file path=ppt/tags/tag42.xml><?xml version="1.0" encoding="utf-8"?>
<p:tagLst xmlns:p="http://schemas.openxmlformats.org/presentationml/2006/main">
  <p:tag name="KSO_WM_DIAGRAM_VIRTUALLY_FRAME" val="{&quot;height&quot;:121.5388188976378,&quot;left&quot;:517.2177952755906,&quot;top&quot;:141.1611811023622,&quot;width&quot;:179.48220472440943}"/>
</p:tagLst>
</file>

<file path=ppt/tags/tag43.xml><?xml version="1.0" encoding="utf-8"?>
<p:tagLst xmlns:p="http://schemas.openxmlformats.org/presentationml/2006/main">
  <p:tag name="KSO_WM_DIAGRAM_VIRTUALLY_FRAME" val="{&quot;height&quot;:121.5388188976378,&quot;left&quot;:517.2177952755906,&quot;top&quot;:141.1611811023622,&quot;width&quot;:179.48220472440943}"/>
</p:tagLst>
</file>

<file path=ppt/tags/tag44.xml><?xml version="1.0" encoding="utf-8"?>
<p:tagLst xmlns:p="http://schemas.openxmlformats.org/presentationml/2006/main">
  <p:tag name="KSO_WM_DIAGRAM_VIRTUALLY_FRAME" val="{&quot;height&quot;:121.5388188976378,&quot;left&quot;:517.2177952755906,&quot;top&quot;:141.1611811023622,&quot;width&quot;:179.48220472440943}"/>
</p:tagLst>
</file>

<file path=ppt/tags/tag45.xml><?xml version="1.0" encoding="utf-8"?>
<p:tagLst xmlns:p="http://schemas.openxmlformats.org/presentationml/2006/main">
  <p:tag name="KSO_WM_DIAGRAM_VIRTUALLY_FRAME" val="{&quot;height&quot;:121.5388188976378,&quot;left&quot;:517.2177952755906,&quot;top&quot;:141.1611811023622,&quot;width&quot;:179.48220472440943}"/>
</p:tagLst>
</file>

<file path=ppt/tags/tag46.xml><?xml version="1.0" encoding="utf-8"?>
<p:tagLst xmlns:p="http://schemas.openxmlformats.org/presentationml/2006/main">
  <p:tag name="KSO_WM_DIAGRAM_VIRTUALLY_FRAME" val="{&quot;height&quot;:121.5388188976378,&quot;left&quot;:517.2177952755906,&quot;top&quot;:141.1611811023622,&quot;width&quot;:179.48220472440943}"/>
</p:tagLst>
</file>

<file path=ppt/tags/tag47.xml><?xml version="1.0" encoding="utf-8"?>
<p:tagLst xmlns:p="http://schemas.openxmlformats.org/presentationml/2006/main">
  <p:tag name="KSO_WM_DIAGRAM_VIRTUALLY_FRAME" val="{&quot;height&quot;:121.5388188976378,&quot;left&quot;:517.2177952755906,&quot;top&quot;:141.1611811023622,&quot;width&quot;:179.48220472440943}"/>
</p:tagLst>
</file>

<file path=ppt/tags/tag48.xml><?xml version="1.0" encoding="utf-8"?>
<p:tagLst xmlns:p="http://schemas.openxmlformats.org/presentationml/2006/main">
  <p:tag name="KSO_WM_DIAGRAM_VIRTUALLY_FRAME" val="{&quot;height&quot;:121.5388188976378,&quot;left&quot;:517.2177952755906,&quot;top&quot;:141.1611811023622,&quot;width&quot;:179.48220472440943}"/>
</p:tagLst>
</file>

<file path=ppt/tags/tag49.xml><?xml version="1.0" encoding="utf-8"?>
<p:tagLst xmlns:p="http://schemas.openxmlformats.org/presentationml/2006/main">
  <p:tag name="KSO_WM_DIAGRAM_VIRTUALLY_FRAME" val="{&quot;height&quot;:121.5388188976378,&quot;left&quot;:517.2177952755906,&quot;top&quot;:141.1611811023622,&quot;width&quot;:179.48220472440943}"/>
</p:tagLst>
</file>

<file path=ppt/tags/tag5.xml><?xml version="1.0" encoding="utf-8"?>
<p:tagLst xmlns:p="http://schemas.openxmlformats.org/presentationml/2006/main">
  <p:tag name="KSO_WM_DIAGRAM_VIRTUALLY_FRAME" val="{&quot;height&quot;:449.46023622047244,&quot;left&quot;:400.95,&quot;top&quot;:57.503543307086616,&quot;width&quot;:489.6}"/>
</p:tagLst>
</file>

<file path=ppt/tags/tag50.xml><?xml version="1.0" encoding="utf-8"?>
<p:tagLst xmlns:p="http://schemas.openxmlformats.org/presentationml/2006/main">
  <p:tag name="commondata" val="eyJoZGlkIjoiYzdmZTY2NjYzODNiYjE3YTIyNWIyMjY0ZWQxNGYzOTQifQ=="/>
</p:tagLst>
</file>

<file path=ppt/tags/tag6.xml><?xml version="1.0" encoding="utf-8"?>
<p:tagLst xmlns:p="http://schemas.openxmlformats.org/presentationml/2006/main">
  <p:tag name="KSO_WM_DIAGRAM_VIRTUALLY_FRAME" val="{&quot;height&quot;:449.46023622047244,&quot;left&quot;:400.95,&quot;top&quot;:57.503543307086616,&quot;width&quot;:489.6}"/>
</p:tagLst>
</file>

<file path=ppt/tags/tag7.xml><?xml version="1.0" encoding="utf-8"?>
<p:tagLst xmlns:p="http://schemas.openxmlformats.org/presentationml/2006/main">
  <p:tag name="KSO_WM_DIAGRAM_VIRTUALLY_FRAME" val="{&quot;height&quot;:449.46023622047244,&quot;left&quot;:400.95,&quot;top&quot;:57.503543307086616,&quot;width&quot;:489.6}"/>
</p:tagLst>
</file>

<file path=ppt/tags/tag8.xml><?xml version="1.0" encoding="utf-8"?>
<p:tagLst xmlns:p="http://schemas.openxmlformats.org/presentationml/2006/main">
  <p:tag name="KSO_WM_DIAGRAM_VIRTUALLY_FRAME" val="{&quot;height&quot;:449.46023622047244,&quot;left&quot;:400.95,&quot;top&quot;:57.503543307086616,&quot;width&quot;:489.6}"/>
</p:tagLst>
</file>

<file path=ppt/tags/tag9.xml><?xml version="1.0" encoding="utf-8"?>
<p:tagLst xmlns:p="http://schemas.openxmlformats.org/presentationml/2006/main">
  <p:tag name="KSO_WM_DIAGRAM_VIRTUALLY_FRAME" val="{&quot;height&quot;:384.3466141732283,&quot;left&quot;:86.84669291338582,&quot;top&quot;:107.22968503937008,&quot;width&quot;:797.1826771653543}"/>
</p:tagLst>
</file>

<file path=ppt/theme/theme1.xml><?xml version="1.0" encoding="utf-8"?>
<a:theme xmlns:a="http://schemas.openxmlformats.org/drawingml/2006/main" name="Office 主题">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3248</Words>
  <Application>WPS 演示</Application>
  <PresentationFormat>宽屏</PresentationFormat>
  <Paragraphs>335</Paragraphs>
  <Slides>19</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19</vt:i4>
      </vt:variant>
    </vt:vector>
  </HeadingPairs>
  <TitlesOfParts>
    <vt:vector size="40" baseType="lpstr">
      <vt:lpstr>Arial</vt:lpstr>
      <vt:lpstr>宋体</vt:lpstr>
      <vt:lpstr>Wingdings</vt:lpstr>
      <vt:lpstr>微软雅黑</vt:lpstr>
      <vt:lpstr>Calibri</vt:lpstr>
      <vt:lpstr>Times New Roman</vt:lpstr>
      <vt:lpstr>Cambria Math</vt:lpstr>
      <vt:lpstr>Gill Sans</vt:lpstr>
      <vt:lpstr>微软雅黑 Light</vt:lpstr>
      <vt:lpstr>Verdana</vt:lpstr>
      <vt:lpstr>Arial Unicode MS</vt:lpstr>
      <vt:lpstr>Gill Sans MT</vt:lpstr>
      <vt:lpstr>Calibri Light</vt:lpstr>
      <vt:lpstr>思源黑体 CN Normal</vt:lpstr>
      <vt:lpstr>MiSans Normal</vt:lpstr>
      <vt:lpstr>黑体</vt:lpstr>
      <vt:lpstr>BatangChe</vt:lpstr>
      <vt:lpstr>Segoe Print</vt:lpstr>
      <vt:lpstr>-apple-system</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sylviako</dc:creator>
  <cp:lastModifiedBy>张恒硕</cp:lastModifiedBy>
  <cp:revision>8</cp:revision>
  <dcterms:created xsi:type="dcterms:W3CDTF">2021-08-12T09:15:00Z</dcterms:created>
  <dcterms:modified xsi:type="dcterms:W3CDTF">2024-10-02T13:16:10Z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ICV">
    <vt:lpwstr>275C621EBF52436D9DFE7B30F6EA57D1_12</vt:lpwstr>
  </property>
</Properties>
</file>